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8"/>
  </p:notesMasterIdLst>
  <p:handoutMasterIdLst>
    <p:handoutMasterId r:id="rId39"/>
  </p:handoutMasterIdLst>
  <p:sldIdLst>
    <p:sldId id="256" r:id="rId2"/>
    <p:sldId id="289" r:id="rId3"/>
    <p:sldId id="273" r:id="rId4"/>
    <p:sldId id="287" r:id="rId5"/>
    <p:sldId id="281" r:id="rId6"/>
    <p:sldId id="293" r:id="rId7"/>
    <p:sldId id="292" r:id="rId8"/>
    <p:sldId id="294" r:id="rId9"/>
    <p:sldId id="288" r:id="rId10"/>
    <p:sldId id="290" r:id="rId11"/>
    <p:sldId id="296" r:id="rId12"/>
    <p:sldId id="302" r:id="rId13"/>
    <p:sldId id="303" r:id="rId14"/>
    <p:sldId id="310" r:id="rId15"/>
    <p:sldId id="304" r:id="rId16"/>
    <p:sldId id="306" r:id="rId17"/>
    <p:sldId id="307" r:id="rId18"/>
    <p:sldId id="309" r:id="rId19"/>
    <p:sldId id="305" r:id="rId20"/>
    <p:sldId id="331" r:id="rId21"/>
    <p:sldId id="323" r:id="rId22"/>
    <p:sldId id="327" r:id="rId23"/>
    <p:sldId id="317" r:id="rId24"/>
    <p:sldId id="316" r:id="rId25"/>
    <p:sldId id="318" r:id="rId26"/>
    <p:sldId id="319" r:id="rId27"/>
    <p:sldId id="312" r:id="rId28"/>
    <p:sldId id="313" r:id="rId29"/>
    <p:sldId id="314" r:id="rId30"/>
    <p:sldId id="328" r:id="rId31"/>
    <p:sldId id="334" r:id="rId32"/>
    <p:sldId id="320" r:id="rId33"/>
    <p:sldId id="329" r:id="rId34"/>
    <p:sldId id="277" r:id="rId35"/>
    <p:sldId id="335" r:id="rId36"/>
    <p:sldId id="272"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600"/>
    <a:srgbClr val="009900"/>
    <a:srgbClr val="F4AF83"/>
    <a:srgbClr val="006666"/>
    <a:srgbClr val="0099FF"/>
    <a:srgbClr val="008080"/>
    <a:srgbClr val="0F9F7D"/>
    <a:srgbClr val="008000"/>
    <a:srgbClr val="373545"/>
    <a:srgbClr val="AFABA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1344" autoAdjust="0"/>
  </p:normalViewPr>
  <p:slideViewPr>
    <p:cSldViewPr snapToGrid="0">
      <p:cViewPr varScale="1">
        <p:scale>
          <a:sx n="74" d="100"/>
          <a:sy n="74" d="100"/>
        </p:scale>
        <p:origin x="376" y="56"/>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52" d="100"/>
          <a:sy n="52" d="100"/>
        </p:scale>
        <p:origin x="2680" y="6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handoutMaster" Target="handoutMasters/handout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en-IN"/>
              <a:t>Hi to all</a:t>
            </a: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6E5FBE0-5C21-4E83-8069-52D09BCDD71E}" type="datetimeFigureOut">
              <a:rPr lang="en-IN" smtClean="0"/>
              <a:pPr/>
              <a:t>17-03-2024</a:t>
            </a:fld>
            <a:endParaRPr lang="en-IN"/>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36C5872-5BF2-424D-ADD9-174D7927D36A}" type="slidenum">
              <a:rPr lang="en-IN" smtClean="0"/>
              <a:pPr/>
              <a:t>‹#›</a:t>
            </a:fld>
            <a:endParaRPr lang="en-IN"/>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en-IN"/>
              <a:t>Hi to all</a:t>
            </a: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6846DD5-0A30-46AD-B2E1-F25508726044}" type="datetimeFigureOut">
              <a:rPr lang="en-IN" smtClean="0"/>
              <a:pPr/>
              <a:t>17-03-2024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1FFBC11-2ED2-450E-A0CC-CEA7380C613F}" type="slidenum">
              <a:rPr lang="en-IN" smtClean="0"/>
              <a:pPr/>
              <a:t>‹#›</a:t>
            </a:fld>
            <a:endParaRPr lang="en-IN"/>
          </a:p>
        </p:txBody>
      </p:sp>
    </p:spTree>
  </p:cSld>
  <p:clrMap bg1="lt1" tx1="dk1" bg2="lt2" tx2="dk2" accent1="accent1" accent2="accent2" accent3="accent3" accent4="accent4" accent5="accent5" accent6="accent6" hlink="hlink" folHlink="folHlink"/>
  <p:hf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Date Placeholder 3"/>
          <p:cNvSpPr txBox="1"/>
          <p:nvPr userDrawn="1"/>
        </p:nvSpPr>
        <p:spPr>
          <a:xfrm>
            <a:off x="777239" y="6634573"/>
            <a:ext cx="5781822" cy="220979"/>
          </a:xfrm>
          <a:prstGeom prst="rect">
            <a:avLst/>
          </a:prstGeom>
          <a:solidFill>
            <a:srgbClr val="002060"/>
          </a:solidFill>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IN" sz="1600" b="0" cap="small" baseline="0" dirty="0">
              <a:solidFill>
                <a:schemeClr val="bg1"/>
              </a:solidFill>
              <a:latin typeface="Times New Roman" panose="02020603050405020304" pitchFamily="18" charset="0"/>
              <a:cs typeface="Times New Roman" panose="02020603050405020304" pitchFamily="18" charset="0"/>
            </a:endParaRPr>
          </a:p>
        </p:txBody>
      </p:sp>
      <p:sp>
        <p:nvSpPr>
          <p:cNvPr id="6" name="Date Placeholder 3"/>
          <p:cNvSpPr txBox="1"/>
          <p:nvPr userDrawn="1"/>
        </p:nvSpPr>
        <p:spPr>
          <a:xfrm>
            <a:off x="6559062" y="6634573"/>
            <a:ext cx="5195133" cy="220979"/>
          </a:xfrm>
          <a:prstGeom prst="rect">
            <a:avLst/>
          </a:prstGeom>
          <a:solidFill>
            <a:srgbClr val="008080"/>
          </a:solidFill>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IN" sz="1600" b="0" cap="small" baseline="0" dirty="0">
              <a:solidFill>
                <a:schemeClr val="bg1"/>
              </a:solidFill>
              <a:latin typeface="Times New Roman" panose="02020603050405020304" pitchFamily="18" charset="0"/>
              <a:cs typeface="Times New Roman" panose="02020603050405020304" pitchFamily="18" charset="0"/>
            </a:endParaRPr>
          </a:p>
        </p:txBody>
      </p:sp>
      <p:sp>
        <p:nvSpPr>
          <p:cNvPr id="7" name="Date Placeholder 3"/>
          <p:cNvSpPr txBox="1"/>
          <p:nvPr userDrawn="1"/>
        </p:nvSpPr>
        <p:spPr>
          <a:xfrm>
            <a:off x="11754196" y="6637020"/>
            <a:ext cx="437803" cy="220979"/>
          </a:xfrm>
          <a:prstGeom prst="rect">
            <a:avLst/>
          </a:prstGeom>
          <a:solidFill>
            <a:schemeClr val="accent4"/>
          </a:solidFill>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IN" sz="1600" b="1" dirty="0">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8" name="Date Placeholder 3"/>
          <p:cNvSpPr txBox="1"/>
          <p:nvPr userDrawn="1"/>
        </p:nvSpPr>
        <p:spPr>
          <a:xfrm>
            <a:off x="-1" y="-1"/>
            <a:ext cx="12191999" cy="232759"/>
          </a:xfrm>
          <a:prstGeom prst="rect">
            <a:avLst/>
          </a:prstGeom>
          <a:solidFill>
            <a:srgbClr val="006666"/>
          </a:solidFill>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IN" sz="1500" b="1" i="1" dirty="0">
              <a:solidFill>
                <a:schemeClr val="bg1"/>
              </a:solidFill>
              <a:effectLst/>
              <a:latin typeface="Times New Roman" panose="02020603050405020304" pitchFamily="18" charset="0"/>
              <a:cs typeface="Times New Roman" panose="02020603050405020304" pitchFamily="18" charset="0"/>
            </a:endParaRPr>
          </a:p>
        </p:txBody>
      </p:sp>
      <p:sp>
        <p:nvSpPr>
          <p:cNvPr id="9" name="Date Placeholder 3"/>
          <p:cNvSpPr txBox="1"/>
          <p:nvPr userDrawn="1"/>
        </p:nvSpPr>
        <p:spPr>
          <a:xfrm>
            <a:off x="0" y="6634573"/>
            <a:ext cx="777239" cy="221522"/>
          </a:xfrm>
          <a:prstGeom prst="rect">
            <a:avLst/>
          </a:prstGeom>
          <a:solidFill>
            <a:schemeClr val="accent2">
              <a:lumMod val="75000"/>
            </a:schemeClr>
          </a:solidFill>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IN" sz="1600" b="0" cap="small" baseline="0" dirty="0">
              <a:solidFill>
                <a:schemeClr val="bg1"/>
              </a:solidFill>
              <a:latin typeface="Times New Roman" panose="02020603050405020304" pitchFamily="18" charset="0"/>
              <a:cs typeface="Times New Roman" panose="02020603050405020304" pitchFamily="18" charset="0"/>
            </a:endParaRPr>
          </a:p>
        </p:txBody>
      </p:sp>
    </p:spTree>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 y="232759"/>
            <a:ext cx="12192000" cy="714892"/>
          </a:xfrm>
          <a:prstGeom prst="rect">
            <a:avLst/>
          </a:prstGeom>
          <a:solidFill>
            <a:srgbClr val="FF66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lvl1pPr>
              <a:defRPr b="0" cap="none" spc="0">
                <a:ln w="0"/>
                <a:solidFill>
                  <a:schemeClr val="bg1"/>
                </a:solidFill>
                <a:effectLst>
                  <a:outerShdw blurRad="38100" dist="25400" dir="5400000" algn="ctr" rotWithShape="0">
                    <a:srgbClr val="6E747A">
                      <a:alpha val="43000"/>
                    </a:srgbClr>
                  </a:outerShdw>
                </a:effectLst>
              </a:defRPr>
            </a:lvl1pPr>
          </a:lstStyle>
          <a:p>
            <a:r>
              <a:rPr lang="en-US" dirty="0"/>
              <a:t>Click to edit Master title style</a:t>
            </a:r>
            <a:endParaRPr lang="en-IN" dirty="0"/>
          </a:p>
        </p:txBody>
      </p:sp>
      <p:sp>
        <p:nvSpPr>
          <p:cNvPr id="3" name="Content Placeholder 2"/>
          <p:cNvSpPr>
            <a:spLocks noGrp="1"/>
          </p:cNvSpPr>
          <p:nvPr>
            <p:ph idx="1"/>
          </p:nvPr>
        </p:nvSpPr>
        <p:spPr>
          <a:xfrm>
            <a:off x="199505" y="1097279"/>
            <a:ext cx="11779135" cy="5394960"/>
          </a:xfrm>
        </p:spPr>
        <p:txBody>
          <a:bodyPr/>
          <a:lstStyle>
            <a:lvl1pPr marL="228600" indent="-228600">
              <a:buFont typeface="Wingdings" panose="05000000000000000000" pitchFamily="2" charset="2"/>
              <a:buChar char="Ø"/>
              <a:defRPr/>
            </a:lvl1pPr>
            <a:lvl2pPr marL="685800" indent="-228600">
              <a:buFont typeface="Wingdings" panose="05000000000000000000" pitchFamily="2" charset="2"/>
              <a:buChar char="q"/>
              <a:defRPr/>
            </a:lvl2pPr>
            <a:lvl3pPr marL="1143000" indent="-228600">
              <a:buFont typeface="Courier New" panose="02070309020205020404" pitchFamily="49" charset="0"/>
              <a:buChar char="o"/>
              <a:defRPr/>
            </a:lvl3pPr>
            <a:lvl4pPr marL="1600200" indent="-228600">
              <a:buFont typeface="Wingdings" panose="05000000000000000000" pitchFamily="2" charset="2"/>
              <a:buChar char="§"/>
              <a:defRPr/>
            </a:lvl4pPr>
            <a:lvl5pPr marL="2057400" indent="-228600">
              <a:buFont typeface="Arial" panose="020B0604020202020204" pitchFamily="34" charset="0"/>
              <a:buChar cha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5" name="Date Placeholder 3"/>
          <p:cNvSpPr txBox="1"/>
          <p:nvPr userDrawn="1"/>
        </p:nvSpPr>
        <p:spPr>
          <a:xfrm>
            <a:off x="777239" y="6642828"/>
            <a:ext cx="5654039" cy="215172"/>
          </a:xfrm>
          <a:prstGeom prst="rect">
            <a:avLst/>
          </a:prstGeom>
          <a:solidFill>
            <a:srgbClr val="002060"/>
          </a:solidFill>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600" b="0" cap="small" baseline="0" dirty="0">
                <a:solidFill>
                  <a:schemeClr val="bg1"/>
                </a:solidFill>
                <a:latin typeface="Times New Roman" panose="02020603050405020304" pitchFamily="18" charset="0"/>
                <a:cs typeface="Times New Roman" panose="02020603050405020304" pitchFamily="18" charset="0"/>
              </a:rPr>
              <a:t>Dept. of Computer Science and Engineering</a:t>
            </a:r>
            <a:endParaRPr lang="en-IN" sz="1600" b="0" cap="small" baseline="0" dirty="0">
              <a:solidFill>
                <a:schemeClr val="bg1"/>
              </a:solidFill>
              <a:latin typeface="Times New Roman" panose="02020603050405020304" pitchFamily="18" charset="0"/>
              <a:cs typeface="Times New Roman" panose="02020603050405020304" pitchFamily="18" charset="0"/>
            </a:endParaRPr>
          </a:p>
        </p:txBody>
      </p:sp>
      <p:sp>
        <p:nvSpPr>
          <p:cNvPr id="7" name="Date Placeholder 3"/>
          <p:cNvSpPr txBox="1"/>
          <p:nvPr userDrawn="1"/>
        </p:nvSpPr>
        <p:spPr>
          <a:xfrm>
            <a:off x="6431278" y="6641866"/>
            <a:ext cx="5322917" cy="216133"/>
          </a:xfrm>
          <a:prstGeom prst="rect">
            <a:avLst/>
          </a:prstGeom>
          <a:solidFill>
            <a:srgbClr val="008080"/>
          </a:solidFill>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600" b="0" cap="small" baseline="0" dirty="0">
                <a:solidFill>
                  <a:schemeClr val="bg1"/>
                </a:solidFill>
                <a:latin typeface="Times New Roman" panose="02020603050405020304" pitchFamily="18" charset="0"/>
                <a:cs typeface="Times New Roman" panose="02020603050405020304" pitchFamily="18" charset="0"/>
              </a:rPr>
              <a:t>Srinivasa Ramanujan Institute of Technology</a:t>
            </a:r>
            <a:endParaRPr lang="en-IN" sz="1600" b="0" cap="small" baseline="0" dirty="0">
              <a:solidFill>
                <a:schemeClr val="bg1"/>
              </a:solidFill>
              <a:latin typeface="Times New Roman" panose="02020603050405020304" pitchFamily="18" charset="0"/>
              <a:cs typeface="Times New Roman" panose="02020603050405020304" pitchFamily="18" charset="0"/>
            </a:endParaRPr>
          </a:p>
        </p:txBody>
      </p:sp>
      <p:sp>
        <p:nvSpPr>
          <p:cNvPr id="8" name="Date Placeholder 3"/>
          <p:cNvSpPr txBox="1"/>
          <p:nvPr userDrawn="1"/>
        </p:nvSpPr>
        <p:spPr>
          <a:xfrm>
            <a:off x="11754196" y="6641865"/>
            <a:ext cx="437803" cy="216133"/>
          </a:xfrm>
          <a:prstGeom prst="rect">
            <a:avLst/>
          </a:prstGeom>
          <a:solidFill>
            <a:schemeClr val="accent4"/>
          </a:solidFill>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DDAC095C-C545-42F9-B93D-2B3224753C51}" type="slidenum">
              <a:rPr lang="en-US" sz="1600" b="1" smtClean="0">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pPr algn="ctr"/>
              <a:t>‹#›</a:t>
            </a:fld>
            <a:endParaRPr lang="en-IN" sz="1600" b="1" dirty="0">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9" name="Date Placeholder 3"/>
          <p:cNvSpPr txBox="1"/>
          <p:nvPr userDrawn="1"/>
        </p:nvSpPr>
        <p:spPr>
          <a:xfrm>
            <a:off x="-1" y="0"/>
            <a:ext cx="12191999" cy="232759"/>
          </a:xfrm>
          <a:prstGeom prst="rect">
            <a:avLst/>
          </a:prstGeom>
          <a:solidFill>
            <a:srgbClr val="006666"/>
          </a:solidFill>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500" b="1" i="1" dirty="0">
                <a:solidFill>
                  <a:schemeClr val="bg1"/>
                </a:solidFill>
                <a:effectLst/>
                <a:latin typeface="Times New Roman" panose="02020603050405020304" pitchFamily="18" charset="0"/>
                <a:cs typeface="Times New Roman" panose="02020603050405020304" pitchFamily="18" charset="0"/>
              </a:rPr>
              <a:t>Safe Sharing : Access Control for Cloud Stored Data</a:t>
            </a:r>
            <a:endParaRPr lang="en-IN" sz="1500" b="1" i="1" dirty="0">
              <a:solidFill>
                <a:schemeClr val="bg1"/>
              </a:solidFill>
              <a:effectLst/>
              <a:latin typeface="Times New Roman" panose="02020603050405020304" pitchFamily="18" charset="0"/>
              <a:cs typeface="Times New Roman" panose="02020603050405020304" pitchFamily="18" charset="0"/>
            </a:endParaRP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506200" y="5956065"/>
            <a:ext cx="685800" cy="685800"/>
          </a:xfrm>
          <a:prstGeom prst="rect">
            <a:avLst/>
          </a:prstGeom>
        </p:spPr>
      </p:pic>
      <p:sp>
        <p:nvSpPr>
          <p:cNvPr id="10" name="Date Placeholder 3"/>
          <p:cNvSpPr txBox="1"/>
          <p:nvPr userDrawn="1"/>
        </p:nvSpPr>
        <p:spPr>
          <a:xfrm>
            <a:off x="0" y="6642828"/>
            <a:ext cx="777239" cy="215172"/>
          </a:xfrm>
          <a:prstGeom prst="rect">
            <a:avLst/>
          </a:prstGeom>
          <a:solidFill>
            <a:schemeClr val="accent2">
              <a:lumMod val="75000"/>
            </a:schemeClr>
          </a:solidFill>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600" b="0" cap="small" baseline="0" dirty="0">
                <a:solidFill>
                  <a:schemeClr val="bg1"/>
                </a:solidFill>
                <a:latin typeface="Times New Roman" panose="02020603050405020304" pitchFamily="18" charset="0"/>
                <a:cs typeface="Times New Roman" panose="02020603050405020304" pitchFamily="18" charset="0"/>
              </a:rPr>
              <a:t> A1</a:t>
            </a:r>
            <a:endParaRPr lang="en-IN" sz="1600" b="0" cap="small" baseline="0" dirty="0">
              <a:solidFill>
                <a:schemeClr val="bg1"/>
              </a:solidFill>
              <a:latin typeface="Times New Roman" panose="02020603050405020304" pitchFamily="18" charset="0"/>
              <a:cs typeface="Times New Roman" panose="02020603050405020304" pitchFamily="18" charset="0"/>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Lst>
  <p:txStyles>
    <p:titleStyle>
      <a:lvl1pPr algn="l" defTabSz="914400" rtl="0" eaLnBrk="1" latinLnBrk="0" hangingPunct="1">
        <a:lnSpc>
          <a:spcPct val="90000"/>
        </a:lnSpc>
        <a:spcBef>
          <a:spcPct val="0"/>
        </a:spcBef>
        <a:buNone/>
        <a:defRPr sz="4400" kern="1200">
          <a:solidFill>
            <a:schemeClr val="tx1"/>
          </a:solidFill>
          <a:latin typeface="Times New Roman" panose="02020603050405020304" pitchFamily="18" charset="0"/>
          <a:ea typeface="+mj-ea"/>
          <a:cs typeface="Times New Roman" panose="02020603050405020304" pitchFamily="18" charset="0"/>
        </a:defRPr>
      </a:lvl1pPr>
    </p:titleStyle>
    <p:bodyStyle>
      <a:lvl1pPr marL="228600" indent="-228600" algn="just" defTabSz="914400" rtl="0" eaLnBrk="1" latinLnBrk="0" hangingPunct="1">
        <a:lnSpc>
          <a:spcPct val="90000"/>
        </a:lnSpc>
        <a:spcBef>
          <a:spcPts val="1000"/>
        </a:spcBef>
        <a:buFont typeface="Wingdings" panose="05000000000000000000" pitchFamily="2" charset="2"/>
        <a:buChar char="q"/>
        <a:defRPr sz="2800" kern="1200">
          <a:solidFill>
            <a:schemeClr val="tx1"/>
          </a:solidFill>
          <a:latin typeface="Times New Roman" panose="02020603050405020304" pitchFamily="18" charset="0"/>
          <a:ea typeface="+mn-ea"/>
          <a:cs typeface="Times New Roman" panose="02020603050405020304" pitchFamily="18" charset="0"/>
        </a:defRPr>
      </a:lvl1pPr>
      <a:lvl2pPr marL="685800" indent="-228600" algn="just" defTabSz="914400" rtl="0" eaLnBrk="1" latinLnBrk="0" hangingPunct="1">
        <a:lnSpc>
          <a:spcPct val="90000"/>
        </a:lnSpc>
        <a:spcBef>
          <a:spcPts val="500"/>
        </a:spcBef>
        <a:buFont typeface="Wingdings" panose="05000000000000000000" pitchFamily="2" charset="2"/>
        <a:buChar char="Ø"/>
        <a:defRPr sz="2400" kern="1200">
          <a:solidFill>
            <a:schemeClr val="tx1"/>
          </a:solidFill>
          <a:latin typeface="Times New Roman" panose="02020603050405020304" pitchFamily="18" charset="0"/>
          <a:ea typeface="+mn-ea"/>
          <a:cs typeface="Times New Roman" panose="02020603050405020304" pitchFamily="18" charset="0"/>
        </a:defRPr>
      </a:lvl2pPr>
      <a:lvl3pPr marL="1143000" indent="-228600" algn="just" defTabSz="914400" rtl="0" eaLnBrk="1" latinLnBrk="0" hangingPunct="1">
        <a:lnSpc>
          <a:spcPct val="90000"/>
        </a:lnSpc>
        <a:spcBef>
          <a:spcPts val="500"/>
        </a:spcBef>
        <a:buFont typeface="Courier New" panose="02070309020205020404" pitchFamily="49" charset="0"/>
        <a:buChar char="o"/>
        <a:defRPr sz="2000" kern="1200">
          <a:solidFill>
            <a:schemeClr val="tx1"/>
          </a:solidFill>
          <a:latin typeface="Times New Roman" panose="02020603050405020304" pitchFamily="18" charset="0"/>
          <a:ea typeface="+mn-ea"/>
          <a:cs typeface="Times New Roman" panose="02020603050405020304" pitchFamily="18" charset="0"/>
        </a:defRPr>
      </a:lvl3pPr>
      <a:lvl4pPr marL="1600200" indent="-228600" algn="just"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Times New Roman" panose="02020603050405020304" pitchFamily="18" charset="0"/>
          <a:ea typeface="+mn-ea"/>
          <a:cs typeface="Times New Roman" panose="02020603050405020304" pitchFamily="18" charset="0"/>
        </a:defRPr>
      </a:lvl4pPr>
      <a:lvl5pPr marL="2057400" indent="-228600" algn="just"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hyperlink" Target="../../Downloads/A2%20-%20Research%20Paper.docx"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hyperlink" Target="https://eprint.iacr.org/2019/813"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11"/>
          <p:cNvSpPr txBox="1"/>
          <p:nvPr/>
        </p:nvSpPr>
        <p:spPr>
          <a:xfrm>
            <a:off x="6095991" y="1783000"/>
            <a:ext cx="2382924" cy="584534"/>
          </a:xfrm>
          <a:prstGeom prst="rect">
            <a:avLst/>
          </a:prstGeom>
        </p:spPr>
        <p:txBody>
          <a:bodyPr vert="horz" lIns="91440" tIns="45720" rIns="91440" bIns="45720" rtlCol="0">
            <a:normAutofit fontScale="92500" lnSpcReduction="10000"/>
          </a:bodyPr>
          <a:lstStyle>
            <a:lvl1pPr marL="0" indent="0" algn="ctr" defTabSz="914400" rtl="0" eaLnBrk="1" latinLnBrk="0" hangingPunct="1">
              <a:lnSpc>
                <a:spcPct val="90000"/>
              </a:lnSpc>
              <a:spcBef>
                <a:spcPts val="1000"/>
              </a:spcBef>
              <a:buFont typeface="Arial" panose="020B0604020202020204" pitchFamily="34" charset="0"/>
              <a:buNone/>
              <a:defRPr sz="2800" b="1" kern="1200" baseline="0">
                <a:solidFill>
                  <a:schemeClr val="tx1"/>
                </a:solidFill>
                <a:latin typeface="Times New Roman" panose="02020603050405020304" pitchFamily="18" charset="0"/>
                <a:ea typeface="+mn-ea"/>
                <a:cs typeface="Times New Roman" panose="02020603050405020304" pitchFamily="18"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Times New Roman" panose="02020603050405020304" pitchFamily="18" charset="0"/>
                <a:ea typeface="+mn-ea"/>
                <a:cs typeface="Times New Roman" panose="02020603050405020304" pitchFamily="18" charset="0"/>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Times New Roman" panose="02020603050405020304" pitchFamily="18" charset="0"/>
                <a:ea typeface="+mn-ea"/>
                <a:cs typeface="Times New Roman" panose="02020603050405020304" pitchFamily="18" charset="0"/>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Times New Roman" panose="02020603050405020304" pitchFamily="18" charset="0"/>
                <a:ea typeface="+mn-ea"/>
                <a:cs typeface="Times New Roman" panose="02020603050405020304" pitchFamily="18" charset="0"/>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Times New Roman" panose="02020603050405020304" pitchFamily="18" charset="0"/>
                <a:ea typeface="+mn-ea"/>
                <a:cs typeface="Times New Roman" panose="02020603050405020304" pitchFamily="18" charset="0"/>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ctr">
              <a:lnSpc>
                <a:spcPct val="90000"/>
              </a:lnSpc>
              <a:spcBef>
                <a:spcPts val="300"/>
              </a:spcBef>
              <a:tabLst>
                <a:tab pos="0" algn="l"/>
              </a:tabLst>
            </a:pPr>
            <a:r>
              <a:rPr lang="en-US" sz="2600" spc="-1" dirty="0">
                <a:solidFill>
                  <a:srgbClr val="000000"/>
                </a:solidFill>
                <a:latin typeface="Times New Roman"/>
              </a:rPr>
              <a:t>T. Harsha Sri</a:t>
            </a:r>
            <a:endParaRPr lang="en-IN" sz="2600" b="0" strike="noStrike" spc="-1" dirty="0">
              <a:latin typeface="Arial"/>
            </a:endParaRPr>
          </a:p>
          <a:p>
            <a:pPr algn="ctr">
              <a:lnSpc>
                <a:spcPct val="90000"/>
              </a:lnSpc>
              <a:spcBef>
                <a:spcPts val="300"/>
              </a:spcBef>
              <a:tabLst>
                <a:tab pos="0" algn="l"/>
              </a:tabLst>
            </a:pPr>
            <a:r>
              <a:rPr lang="en-US" sz="1300" b="0" strike="noStrike" spc="-1" dirty="0">
                <a:solidFill>
                  <a:srgbClr val="000000"/>
                </a:solidFill>
                <a:latin typeface="Times New Roman"/>
              </a:rPr>
              <a:t>Roll No. </a:t>
            </a:r>
            <a:r>
              <a:rPr lang="en-US" sz="1300" spc="-1" dirty="0">
                <a:solidFill>
                  <a:srgbClr val="000000"/>
                </a:solidFill>
                <a:latin typeface="Times New Roman"/>
              </a:rPr>
              <a:t>204G1A0536</a:t>
            </a:r>
            <a:endParaRPr lang="en-IN" sz="1300" b="0" strike="noStrike" spc="-1" dirty="0">
              <a:latin typeface="Arial"/>
            </a:endParaRPr>
          </a:p>
        </p:txBody>
      </p:sp>
      <p:sp>
        <p:nvSpPr>
          <p:cNvPr id="6" name="Subtitle 11"/>
          <p:cNvSpPr txBox="1"/>
          <p:nvPr/>
        </p:nvSpPr>
        <p:spPr>
          <a:xfrm>
            <a:off x="3759654" y="2475580"/>
            <a:ext cx="4672674" cy="898049"/>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800" b="1" kern="1200" baseline="0">
                <a:solidFill>
                  <a:schemeClr val="tx1"/>
                </a:solidFill>
                <a:latin typeface="Times New Roman" panose="02020603050405020304" pitchFamily="18" charset="0"/>
                <a:ea typeface="+mn-ea"/>
                <a:cs typeface="Times New Roman" panose="02020603050405020304" pitchFamily="18"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Times New Roman" panose="02020603050405020304" pitchFamily="18" charset="0"/>
                <a:ea typeface="+mn-ea"/>
                <a:cs typeface="Times New Roman" panose="02020603050405020304" pitchFamily="18" charset="0"/>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Times New Roman" panose="02020603050405020304" pitchFamily="18" charset="0"/>
                <a:ea typeface="+mn-ea"/>
                <a:cs typeface="Times New Roman" panose="02020603050405020304" pitchFamily="18" charset="0"/>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Times New Roman" panose="02020603050405020304" pitchFamily="18" charset="0"/>
                <a:ea typeface="+mn-ea"/>
                <a:cs typeface="Times New Roman" panose="02020603050405020304" pitchFamily="18" charset="0"/>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Times New Roman" panose="02020603050405020304" pitchFamily="18" charset="0"/>
                <a:ea typeface="+mn-ea"/>
                <a:cs typeface="Times New Roman" panose="02020603050405020304" pitchFamily="18" charset="0"/>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spcBef>
                <a:spcPts val="300"/>
              </a:spcBef>
            </a:pPr>
            <a:r>
              <a:rPr lang="en-US" sz="1400" b="0" i="1" dirty="0"/>
              <a:t>Under the guidance of</a:t>
            </a:r>
          </a:p>
          <a:p>
            <a:pPr algn="ctr">
              <a:lnSpc>
                <a:spcPct val="90000"/>
              </a:lnSpc>
              <a:spcBef>
                <a:spcPts val="300"/>
              </a:spcBef>
              <a:tabLst>
                <a:tab pos="0" algn="l"/>
              </a:tabLst>
            </a:pPr>
            <a:r>
              <a:rPr lang="en-US" sz="2400" spc="-1" dirty="0">
                <a:solidFill>
                  <a:srgbClr val="000000"/>
                </a:solidFill>
                <a:latin typeface="Times New Roman"/>
              </a:rPr>
              <a:t>Mr</a:t>
            </a:r>
            <a:r>
              <a:rPr lang="en-US" sz="2400" b="0" strike="noStrike" spc="-1" dirty="0">
                <a:solidFill>
                  <a:srgbClr val="000000"/>
                </a:solidFill>
                <a:latin typeface="Times New Roman"/>
              </a:rPr>
              <a:t>. </a:t>
            </a:r>
            <a:r>
              <a:rPr lang="en-US" sz="2400" spc="-1" dirty="0">
                <a:solidFill>
                  <a:srgbClr val="000000"/>
                </a:solidFill>
                <a:latin typeface="Times New Roman"/>
              </a:rPr>
              <a:t>M</a:t>
            </a:r>
            <a:r>
              <a:rPr lang="en-US" sz="2400" b="0" strike="noStrike" spc="-1" dirty="0">
                <a:solidFill>
                  <a:srgbClr val="000000"/>
                </a:solidFill>
                <a:latin typeface="Times New Roman"/>
              </a:rPr>
              <a:t>. </a:t>
            </a:r>
            <a:r>
              <a:rPr lang="en-US" sz="2400" spc="-1" dirty="0" err="1">
                <a:solidFill>
                  <a:srgbClr val="000000"/>
                </a:solidFill>
                <a:latin typeface="Times New Roman"/>
              </a:rPr>
              <a:t>Narasimhulu</a:t>
            </a:r>
            <a:r>
              <a:rPr lang="en-US" sz="2400" b="0" strike="noStrike" spc="-1" dirty="0">
                <a:solidFill>
                  <a:srgbClr val="000000"/>
                </a:solidFill>
                <a:latin typeface="Times New Roman"/>
              </a:rPr>
              <a:t> </a:t>
            </a:r>
            <a:r>
              <a:rPr lang="en-US" sz="1400" b="0" strike="noStrike" spc="-1" dirty="0" err="1">
                <a:solidFill>
                  <a:srgbClr val="000000"/>
                </a:solidFill>
                <a:latin typeface="Times New Roman"/>
              </a:rPr>
              <a:t>M.Tech</a:t>
            </a:r>
            <a:r>
              <a:rPr lang="en-US" sz="1400" spc="-1" dirty="0">
                <a:solidFill>
                  <a:srgbClr val="000000"/>
                </a:solidFill>
                <a:latin typeface="Times New Roman"/>
              </a:rPr>
              <a:t> </a:t>
            </a:r>
            <a:r>
              <a:rPr lang="en-US" sz="1400" b="0" strike="noStrike" spc="-1" dirty="0">
                <a:solidFill>
                  <a:srgbClr val="000000"/>
                </a:solidFill>
                <a:latin typeface="Times New Roman"/>
              </a:rPr>
              <a:t>(</a:t>
            </a:r>
            <a:r>
              <a:rPr lang="en-US" sz="1400" b="0" strike="noStrike" spc="-1" dirty="0" err="1">
                <a:solidFill>
                  <a:srgbClr val="000000"/>
                </a:solidFill>
                <a:latin typeface="Times New Roman"/>
              </a:rPr>
              <a:t>Ph.D</a:t>
            </a:r>
            <a:r>
              <a:rPr lang="en-US" sz="1400" b="0" strike="noStrike" spc="-1" dirty="0">
                <a:solidFill>
                  <a:srgbClr val="000000"/>
                </a:solidFill>
                <a:latin typeface="Times New Roman"/>
              </a:rPr>
              <a:t>)</a:t>
            </a:r>
            <a:endParaRPr lang="en-IN" sz="1400" b="0" strike="noStrike" spc="-1" dirty="0">
              <a:latin typeface="Arial"/>
            </a:endParaRPr>
          </a:p>
          <a:p>
            <a:pPr algn="ctr">
              <a:lnSpc>
                <a:spcPct val="90000"/>
              </a:lnSpc>
              <a:spcBef>
                <a:spcPts val="201"/>
              </a:spcBef>
              <a:tabLst>
                <a:tab pos="0" algn="l"/>
              </a:tabLst>
            </a:pPr>
            <a:r>
              <a:rPr lang="en-IN" sz="1400" b="0" strike="noStrike" spc="-1" dirty="0">
                <a:solidFill>
                  <a:srgbClr val="000000"/>
                </a:solidFill>
                <a:latin typeface="Times New Roman"/>
              </a:rPr>
              <a:t>Assistant Professor</a:t>
            </a:r>
            <a:endParaRPr lang="en-IN" sz="1400" b="0" strike="noStrike" spc="-1" dirty="0">
              <a:latin typeface="Arial"/>
            </a:endParaRPr>
          </a:p>
          <a:p>
            <a:pPr>
              <a:spcBef>
                <a:spcPts val="200"/>
              </a:spcBef>
            </a:pPr>
            <a:endParaRPr lang="en-IN" sz="2400" b="0" dirty="0">
              <a:effectLst>
                <a:outerShdw blurRad="38100" dist="38100" dir="2700000" algn="tl">
                  <a:srgbClr val="000000">
                    <a:alpha val="43137"/>
                  </a:srgbClr>
                </a:outerShdw>
              </a:effectLst>
            </a:endParaRPr>
          </a:p>
          <a:p>
            <a:pPr>
              <a:spcBef>
                <a:spcPts val="200"/>
              </a:spcBef>
            </a:pPr>
            <a:r>
              <a:rPr lang="en-IN" sz="1400" b="0" dirty="0"/>
              <a:t>Assistant Professor</a:t>
            </a:r>
          </a:p>
        </p:txBody>
      </p:sp>
      <p:sp>
        <p:nvSpPr>
          <p:cNvPr id="7" name="Subtitle 11"/>
          <p:cNvSpPr txBox="1"/>
          <p:nvPr/>
        </p:nvSpPr>
        <p:spPr>
          <a:xfrm>
            <a:off x="1514475" y="5162533"/>
            <a:ext cx="9163049" cy="1427181"/>
          </a:xfrm>
          <a:prstGeom prst="rect">
            <a:avLst/>
          </a:prstGeom>
        </p:spPr>
        <p:txBody>
          <a:bodyPr vert="horz" lIns="91440" tIns="45720" rIns="91440" bIns="45720" rtlCol="0">
            <a:normAutofit fontScale="5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800" b="1" kern="1200" baseline="0">
                <a:solidFill>
                  <a:schemeClr val="tx1"/>
                </a:solidFill>
                <a:latin typeface="Times New Roman" panose="02020603050405020304" pitchFamily="18" charset="0"/>
                <a:ea typeface="+mn-ea"/>
                <a:cs typeface="Times New Roman" panose="02020603050405020304" pitchFamily="18"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Times New Roman" panose="02020603050405020304" pitchFamily="18" charset="0"/>
                <a:ea typeface="+mn-ea"/>
                <a:cs typeface="Times New Roman" panose="02020603050405020304" pitchFamily="18" charset="0"/>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Times New Roman" panose="02020603050405020304" pitchFamily="18" charset="0"/>
                <a:ea typeface="+mn-ea"/>
                <a:cs typeface="Times New Roman" panose="02020603050405020304" pitchFamily="18" charset="0"/>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Times New Roman" panose="02020603050405020304" pitchFamily="18" charset="0"/>
                <a:ea typeface="+mn-ea"/>
                <a:cs typeface="Times New Roman" panose="02020603050405020304" pitchFamily="18" charset="0"/>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Times New Roman" panose="02020603050405020304" pitchFamily="18" charset="0"/>
                <a:ea typeface="+mn-ea"/>
                <a:cs typeface="Times New Roman" panose="02020603050405020304" pitchFamily="18" charset="0"/>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spcBef>
                <a:spcPts val="500"/>
              </a:spcBef>
            </a:pPr>
            <a:r>
              <a:rPr lang="en-US" sz="4200" b="0" dirty="0">
                <a:effectLst>
                  <a:outerShdw blurRad="38100" dist="38100" dir="2700000" algn="tl">
                    <a:srgbClr val="000000">
                      <a:alpha val="43137"/>
                    </a:srgbClr>
                  </a:outerShdw>
                </a:effectLst>
              </a:rPr>
              <a:t>Department of Computer Science and Engineering      </a:t>
            </a:r>
          </a:p>
          <a:p>
            <a:pPr>
              <a:spcBef>
                <a:spcPts val="500"/>
              </a:spcBef>
            </a:pPr>
            <a:r>
              <a:rPr lang="en-US" sz="6500" b="0" dirty="0">
                <a:solidFill>
                  <a:srgbClr val="FF0000"/>
                </a:solidFill>
                <a:effectLst>
                  <a:outerShdw blurRad="38100" dist="38100" dir="2700000" algn="tl">
                    <a:srgbClr val="000000">
                      <a:alpha val="43137"/>
                    </a:srgbClr>
                  </a:outerShdw>
                </a:effectLst>
              </a:rPr>
              <a:t>Srinivasa Ramanujan Institute of Technology</a:t>
            </a:r>
          </a:p>
          <a:p>
            <a:pPr>
              <a:spcBef>
                <a:spcPts val="300"/>
              </a:spcBef>
            </a:pPr>
            <a:r>
              <a:rPr lang="en-US" sz="2100" dirty="0">
                <a:effectLst/>
                <a:ea typeface="Times New Roman" panose="02020603050405020304" pitchFamily="18" charset="0"/>
              </a:rPr>
              <a:t>Autonomous</a:t>
            </a:r>
            <a:endParaRPr lang="en-US" sz="2100" b="0" dirty="0"/>
          </a:p>
          <a:p>
            <a:pPr>
              <a:spcBef>
                <a:spcPts val="300"/>
              </a:spcBef>
            </a:pPr>
            <a:r>
              <a:rPr lang="en-US" sz="2300" dirty="0" err="1"/>
              <a:t>Rotarypuram</a:t>
            </a:r>
            <a:r>
              <a:rPr lang="en-US" sz="2300" dirty="0"/>
              <a:t> Village, B K </a:t>
            </a:r>
            <a:r>
              <a:rPr lang="en-US" sz="2300" dirty="0" err="1"/>
              <a:t>Samudram</a:t>
            </a:r>
            <a:r>
              <a:rPr lang="en-US" sz="2300" dirty="0"/>
              <a:t> Mandal, </a:t>
            </a:r>
            <a:r>
              <a:rPr lang="en-US" sz="2300" dirty="0" err="1"/>
              <a:t>Ananthapuramu</a:t>
            </a:r>
            <a:r>
              <a:rPr lang="en-US" sz="2300" dirty="0"/>
              <a:t> – 515701.</a:t>
            </a:r>
          </a:p>
          <a:p>
            <a:pPr>
              <a:spcAft>
                <a:spcPts val="100"/>
              </a:spcAft>
            </a:pPr>
            <a:r>
              <a:rPr lang="en-US" sz="2500" dirty="0">
                <a:solidFill>
                  <a:schemeClr val="accent1">
                    <a:lumMod val="50000"/>
                  </a:schemeClr>
                </a:solidFill>
              </a:rPr>
              <a:t>2023-2024</a:t>
            </a:r>
            <a:endParaRPr lang="en-US" sz="2500" b="0" dirty="0"/>
          </a:p>
          <a:p>
            <a:endParaRPr lang="en-IN" b="0" dirty="0"/>
          </a:p>
        </p:txBody>
      </p:sp>
      <p:sp>
        <p:nvSpPr>
          <p:cNvPr id="12" name="Subtitle 11"/>
          <p:cNvSpPr txBox="1"/>
          <p:nvPr/>
        </p:nvSpPr>
        <p:spPr>
          <a:xfrm>
            <a:off x="3574384" y="1783000"/>
            <a:ext cx="2382924" cy="584534"/>
          </a:xfrm>
          <a:prstGeom prst="rect">
            <a:avLst/>
          </a:prstGeom>
        </p:spPr>
        <p:txBody>
          <a:bodyPr vert="horz" lIns="91440" tIns="45720" rIns="91440" bIns="45720" rtlCol="0">
            <a:normAutofit fontScale="5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800" b="1" kern="1200" baseline="0">
                <a:solidFill>
                  <a:schemeClr val="tx1"/>
                </a:solidFill>
                <a:latin typeface="Times New Roman" panose="02020603050405020304" pitchFamily="18" charset="0"/>
                <a:ea typeface="+mn-ea"/>
                <a:cs typeface="Times New Roman" panose="02020603050405020304" pitchFamily="18"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Times New Roman" panose="02020603050405020304" pitchFamily="18" charset="0"/>
                <a:ea typeface="+mn-ea"/>
                <a:cs typeface="Times New Roman" panose="02020603050405020304" pitchFamily="18" charset="0"/>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Times New Roman" panose="02020603050405020304" pitchFamily="18" charset="0"/>
                <a:ea typeface="+mn-ea"/>
                <a:cs typeface="Times New Roman" panose="02020603050405020304" pitchFamily="18" charset="0"/>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Times New Roman" panose="02020603050405020304" pitchFamily="18" charset="0"/>
                <a:ea typeface="+mn-ea"/>
                <a:cs typeface="Times New Roman" panose="02020603050405020304" pitchFamily="18" charset="0"/>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Times New Roman" panose="02020603050405020304" pitchFamily="18" charset="0"/>
                <a:ea typeface="+mn-ea"/>
                <a:cs typeface="Times New Roman" panose="02020603050405020304" pitchFamily="18" charset="0"/>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ctr">
              <a:lnSpc>
                <a:spcPct val="90000"/>
              </a:lnSpc>
              <a:spcBef>
                <a:spcPts val="300"/>
              </a:spcBef>
              <a:tabLst>
                <a:tab pos="0" algn="l"/>
              </a:tabLst>
            </a:pPr>
            <a:r>
              <a:rPr lang="en-US" sz="4000" spc="-1" dirty="0">
                <a:solidFill>
                  <a:srgbClr val="000000"/>
                </a:solidFill>
                <a:latin typeface="Times New Roman"/>
              </a:rPr>
              <a:t>M. Mounika</a:t>
            </a:r>
            <a:endParaRPr lang="en-IN" sz="4000" b="0" strike="noStrike" spc="-1" dirty="0">
              <a:latin typeface="Arial"/>
            </a:endParaRPr>
          </a:p>
          <a:p>
            <a:pPr algn="ctr">
              <a:lnSpc>
                <a:spcPct val="90000"/>
              </a:lnSpc>
              <a:spcBef>
                <a:spcPts val="300"/>
              </a:spcBef>
              <a:tabLst>
                <a:tab pos="0" algn="l"/>
              </a:tabLst>
            </a:pPr>
            <a:r>
              <a:rPr lang="en-US" sz="2800" b="0" strike="noStrike" spc="-1" dirty="0">
                <a:solidFill>
                  <a:srgbClr val="000000"/>
                </a:solidFill>
                <a:latin typeface="Times New Roman"/>
              </a:rPr>
              <a:t> </a:t>
            </a:r>
            <a:r>
              <a:rPr lang="en-US" sz="2300" b="0" strike="noStrike" spc="-1" dirty="0">
                <a:solidFill>
                  <a:srgbClr val="000000"/>
                </a:solidFill>
                <a:latin typeface="Times New Roman"/>
              </a:rPr>
              <a:t>Roll No. </a:t>
            </a:r>
            <a:r>
              <a:rPr lang="en-US" sz="2300" spc="-1" dirty="0">
                <a:solidFill>
                  <a:srgbClr val="000000"/>
                </a:solidFill>
                <a:latin typeface="Times New Roman"/>
              </a:rPr>
              <a:t>204G1A0561</a:t>
            </a:r>
            <a:endParaRPr lang="en-IN" sz="2300" b="0" strike="noStrike" spc="-1" dirty="0">
              <a:latin typeface="Arial"/>
            </a:endParaRPr>
          </a:p>
        </p:txBody>
      </p:sp>
      <p:sp>
        <p:nvSpPr>
          <p:cNvPr id="13" name="Subtitle 11"/>
          <p:cNvSpPr txBox="1"/>
          <p:nvPr/>
        </p:nvSpPr>
        <p:spPr>
          <a:xfrm>
            <a:off x="8617598" y="1783000"/>
            <a:ext cx="2382924" cy="584534"/>
          </a:xfrm>
          <a:prstGeom prst="rect">
            <a:avLst/>
          </a:prstGeom>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panose="020B0604020202020204" pitchFamily="34" charset="0"/>
              <a:buNone/>
              <a:defRPr sz="2800" b="1" kern="1200" baseline="0">
                <a:solidFill>
                  <a:schemeClr val="tx1"/>
                </a:solidFill>
                <a:latin typeface="Times New Roman" panose="02020603050405020304" pitchFamily="18" charset="0"/>
                <a:ea typeface="+mn-ea"/>
                <a:cs typeface="Times New Roman" panose="02020603050405020304" pitchFamily="18"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Times New Roman" panose="02020603050405020304" pitchFamily="18" charset="0"/>
                <a:ea typeface="+mn-ea"/>
                <a:cs typeface="Times New Roman" panose="02020603050405020304" pitchFamily="18" charset="0"/>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Times New Roman" panose="02020603050405020304" pitchFamily="18" charset="0"/>
                <a:ea typeface="+mn-ea"/>
                <a:cs typeface="Times New Roman" panose="02020603050405020304" pitchFamily="18" charset="0"/>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Times New Roman" panose="02020603050405020304" pitchFamily="18" charset="0"/>
                <a:ea typeface="+mn-ea"/>
                <a:cs typeface="Times New Roman" panose="02020603050405020304" pitchFamily="18" charset="0"/>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Times New Roman" panose="02020603050405020304" pitchFamily="18" charset="0"/>
                <a:ea typeface="+mn-ea"/>
                <a:cs typeface="Times New Roman" panose="02020603050405020304" pitchFamily="18" charset="0"/>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ctr">
              <a:lnSpc>
                <a:spcPct val="90000"/>
              </a:lnSpc>
              <a:spcBef>
                <a:spcPts val="300"/>
              </a:spcBef>
              <a:tabLst>
                <a:tab pos="0" algn="l"/>
              </a:tabLst>
            </a:pPr>
            <a:r>
              <a:rPr lang="en-US" sz="2200" spc="-1" dirty="0">
                <a:solidFill>
                  <a:srgbClr val="000000"/>
                </a:solidFill>
                <a:latin typeface="Times New Roman"/>
              </a:rPr>
              <a:t>B. Bhavana</a:t>
            </a:r>
            <a:endParaRPr lang="en-IN" sz="2200" b="0" strike="noStrike" spc="-1" dirty="0">
              <a:latin typeface="Arial"/>
            </a:endParaRPr>
          </a:p>
          <a:p>
            <a:pPr algn="ctr">
              <a:lnSpc>
                <a:spcPct val="90000"/>
              </a:lnSpc>
              <a:spcBef>
                <a:spcPts val="300"/>
              </a:spcBef>
              <a:tabLst>
                <a:tab pos="0" algn="l"/>
              </a:tabLst>
            </a:pPr>
            <a:r>
              <a:rPr lang="en-US" sz="1200" b="0" strike="noStrike" spc="-1" dirty="0">
                <a:solidFill>
                  <a:srgbClr val="000000"/>
                </a:solidFill>
                <a:latin typeface="Times New Roman"/>
              </a:rPr>
              <a:t>Roll No. </a:t>
            </a:r>
            <a:r>
              <a:rPr lang="en-US" sz="1200" spc="-1" dirty="0">
                <a:solidFill>
                  <a:srgbClr val="000000"/>
                </a:solidFill>
                <a:latin typeface="Times New Roman"/>
              </a:rPr>
              <a:t>204G1A0522</a:t>
            </a:r>
            <a:endParaRPr lang="en-IN" sz="1200" b="0" strike="noStrike" spc="-1" dirty="0">
              <a:latin typeface="Arial"/>
            </a:endParaRPr>
          </a:p>
          <a:p>
            <a:pPr>
              <a:spcBef>
                <a:spcPts val="300"/>
              </a:spcBef>
            </a:pPr>
            <a:endParaRPr lang="en-US" sz="1200" b="0" dirty="0"/>
          </a:p>
        </p:txBody>
      </p:sp>
      <p:sp>
        <p:nvSpPr>
          <p:cNvPr id="14" name="Subtitle 11"/>
          <p:cNvSpPr txBox="1"/>
          <p:nvPr/>
        </p:nvSpPr>
        <p:spPr>
          <a:xfrm>
            <a:off x="1191460" y="1783000"/>
            <a:ext cx="2382924" cy="584534"/>
          </a:xfrm>
          <a:prstGeom prst="rect">
            <a:avLst/>
          </a:prstGeom>
        </p:spPr>
        <p:txBody>
          <a:bodyPr vert="horz" lIns="91440" tIns="45720" rIns="91440" bIns="45720" rtlCol="0">
            <a:normAutofit fontScale="40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800" b="1" kern="1200" baseline="0">
                <a:solidFill>
                  <a:schemeClr val="tx1"/>
                </a:solidFill>
                <a:latin typeface="Times New Roman" panose="02020603050405020304" pitchFamily="18" charset="0"/>
                <a:ea typeface="+mn-ea"/>
                <a:cs typeface="Times New Roman" panose="02020603050405020304" pitchFamily="18"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Times New Roman" panose="02020603050405020304" pitchFamily="18" charset="0"/>
                <a:ea typeface="+mn-ea"/>
                <a:cs typeface="Times New Roman" panose="02020603050405020304" pitchFamily="18" charset="0"/>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Times New Roman" panose="02020603050405020304" pitchFamily="18" charset="0"/>
                <a:ea typeface="+mn-ea"/>
                <a:cs typeface="Times New Roman" panose="02020603050405020304" pitchFamily="18" charset="0"/>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Times New Roman" panose="02020603050405020304" pitchFamily="18" charset="0"/>
                <a:ea typeface="+mn-ea"/>
                <a:cs typeface="Times New Roman" panose="02020603050405020304" pitchFamily="18" charset="0"/>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Times New Roman" panose="02020603050405020304" pitchFamily="18" charset="0"/>
                <a:ea typeface="+mn-ea"/>
                <a:cs typeface="Times New Roman" panose="02020603050405020304" pitchFamily="18" charset="0"/>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ctr">
              <a:lnSpc>
                <a:spcPct val="90000"/>
              </a:lnSpc>
              <a:spcBef>
                <a:spcPts val="300"/>
              </a:spcBef>
              <a:tabLst>
                <a:tab pos="0" algn="l"/>
              </a:tabLst>
            </a:pPr>
            <a:r>
              <a:rPr lang="en-US" sz="5400" spc="-1" dirty="0">
                <a:solidFill>
                  <a:srgbClr val="000000"/>
                </a:solidFill>
                <a:latin typeface="Times New Roman"/>
              </a:rPr>
              <a:t>G. Ajay Kishore</a:t>
            </a:r>
          </a:p>
          <a:p>
            <a:pPr algn="ctr">
              <a:lnSpc>
                <a:spcPct val="90000"/>
              </a:lnSpc>
              <a:spcBef>
                <a:spcPts val="300"/>
              </a:spcBef>
              <a:tabLst>
                <a:tab pos="0" algn="l"/>
              </a:tabLst>
            </a:pPr>
            <a:r>
              <a:rPr lang="en-US" sz="2800" b="0" strike="noStrike" spc="-1" dirty="0">
                <a:solidFill>
                  <a:srgbClr val="000000"/>
                </a:solidFill>
                <a:latin typeface="Times New Roman"/>
              </a:rPr>
              <a:t>Roll No. </a:t>
            </a:r>
            <a:r>
              <a:rPr lang="en-US" sz="2800" spc="-1" dirty="0">
                <a:solidFill>
                  <a:srgbClr val="000000"/>
                </a:solidFill>
                <a:latin typeface="Times New Roman"/>
              </a:rPr>
              <a:t>204G1A0506</a:t>
            </a:r>
            <a:endParaRPr lang="en-IN" sz="2800" b="0" strike="noStrike" spc="-1" dirty="0">
              <a:latin typeface="Arial"/>
            </a:endParaRPr>
          </a:p>
        </p:txBody>
      </p:sp>
      <p:sp>
        <p:nvSpPr>
          <p:cNvPr id="17" name="Rectangle: Rounded Corners 16"/>
          <p:cNvSpPr/>
          <p:nvPr/>
        </p:nvSpPr>
        <p:spPr>
          <a:xfrm>
            <a:off x="755009" y="335271"/>
            <a:ext cx="10528183" cy="857864"/>
          </a:xfrm>
          <a:prstGeom prst="roundRect">
            <a:avLst/>
          </a:prstGeom>
          <a:solidFill>
            <a:srgbClr val="FF6600"/>
          </a:solidFill>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sz="3200" spc="-1" dirty="0">
              <a:solidFill>
                <a:srgbClr val="FFFFFF"/>
              </a:solidFill>
              <a:latin typeface="Times New Roman"/>
            </a:endParaRPr>
          </a:p>
          <a:p>
            <a:pPr algn="ctr"/>
            <a:r>
              <a:rPr lang="en-US" sz="3200" spc="-1" dirty="0">
                <a:solidFill>
                  <a:srgbClr val="FFFFFF"/>
                </a:solidFill>
                <a:latin typeface="Times New Roman"/>
              </a:rPr>
              <a:t>Safe Sharing</a:t>
            </a:r>
            <a:r>
              <a:rPr lang="en-US" sz="3200" b="0" strike="noStrike" spc="-1" dirty="0">
                <a:solidFill>
                  <a:srgbClr val="FFFFFF"/>
                </a:solidFill>
                <a:latin typeface="Times New Roman"/>
              </a:rPr>
              <a:t>: Access Control for Cloud Stored Data </a:t>
            </a:r>
          </a:p>
          <a:p>
            <a:pPr algn="ctr"/>
            <a:endParaRPr lang="en-IN" sz="3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18" name="Rectangle 17"/>
          <p:cNvSpPr/>
          <p:nvPr/>
        </p:nvSpPr>
        <p:spPr>
          <a:xfrm>
            <a:off x="2714840" y="1261696"/>
            <a:ext cx="6762303" cy="338041"/>
          </a:xfrm>
          <a:prstGeom prst="rect">
            <a:avLst/>
          </a:prstGeom>
        </p:spPr>
        <p:txBody>
          <a:bodyPr wrap="square">
            <a:spAutoFit/>
          </a:bodyPr>
          <a:lstStyle/>
          <a:p>
            <a:pPr algn="ctr">
              <a:lnSpc>
                <a:spcPct val="107000"/>
              </a:lnSpc>
              <a:spcBef>
                <a:spcPts val="500"/>
              </a:spcBef>
              <a:spcAft>
                <a:spcPts val="500"/>
              </a:spcAft>
            </a:pPr>
            <a:r>
              <a:rPr lang="en-IN" sz="1600" i="1" dirty="0">
                <a:solidFill>
                  <a:srgbClr val="000000"/>
                </a:solidFill>
                <a:latin typeface="Times New Roman" panose="02020603050405020304" pitchFamily="18" charset="0"/>
                <a:ea typeface="Calibri" panose="020F0502020204030204" pitchFamily="34" charset="0"/>
              </a:rPr>
              <a:t>by</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74154" y="3477046"/>
            <a:ext cx="1843673" cy="1685487"/>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C033D2-EE23-1FCB-6E54-9CE6C0D5E165}"/>
              </a:ext>
            </a:extLst>
          </p:cNvPr>
          <p:cNvSpPr>
            <a:spLocks noGrp="1"/>
          </p:cNvSpPr>
          <p:nvPr>
            <p:ph type="title"/>
          </p:nvPr>
        </p:nvSpPr>
        <p:spPr/>
        <p:txBody>
          <a:bodyPr/>
          <a:lstStyle/>
          <a:p>
            <a:pPr algn="ctr"/>
            <a:r>
              <a:rPr lang="en-US" dirty="0"/>
              <a:t>Proposed System</a:t>
            </a:r>
            <a:endParaRPr lang="en-IN" dirty="0"/>
          </a:p>
        </p:txBody>
      </p:sp>
      <p:sp>
        <p:nvSpPr>
          <p:cNvPr id="3" name="Content Placeholder 2">
            <a:extLst>
              <a:ext uri="{FF2B5EF4-FFF2-40B4-BE49-F238E27FC236}">
                <a16:creationId xmlns:a16="http://schemas.microsoft.com/office/drawing/2014/main" id="{AA11EE8A-B72C-0ED9-27DC-BB0A67952F50}"/>
              </a:ext>
            </a:extLst>
          </p:cNvPr>
          <p:cNvSpPr>
            <a:spLocks noGrp="1"/>
          </p:cNvSpPr>
          <p:nvPr>
            <p:ph idx="1"/>
          </p:nvPr>
        </p:nvSpPr>
        <p:spPr/>
        <p:txBody>
          <a:bodyPr>
            <a:normAutofit/>
          </a:bodyPr>
          <a:lstStyle/>
          <a:p>
            <a:pPr marL="0" indent="0" algn="just">
              <a:lnSpc>
                <a:spcPct val="115000"/>
              </a:lnSpc>
              <a:buNone/>
            </a:pPr>
            <a:r>
              <a:rPr lang="en-US" sz="2400" dirty="0"/>
              <a:t>       To resolve the issues in the previous system, </a:t>
            </a:r>
            <a:r>
              <a:rPr lang="en-IN" sz="2400" dirty="0"/>
              <a:t>We</a:t>
            </a:r>
            <a:r>
              <a:rPr lang="en-IN" sz="2400" dirty="0">
                <a:effectLst/>
                <a:latin typeface="Times New Roman" panose="02020603050405020304" pitchFamily="18" charset="0"/>
                <a:ea typeface="Times New Roman" panose="02020603050405020304" pitchFamily="18" charset="0"/>
              </a:rPr>
              <a:t> proposed the approach which is compatible with deployment models for private, communal, or hybrid clouds. The suggested framework consists of the sensitive data in the cloud is encrypted using a hybrid encryption approach. Before the data is transferred to the cloud, it will be encrypted with a public key. We have specific access that only specific individuals can access the cloud.</a:t>
            </a:r>
          </a:p>
          <a:p>
            <a:pPr marL="0" indent="0" algn="just">
              <a:lnSpc>
                <a:spcPct val="115000"/>
              </a:lnSpc>
              <a:buNone/>
            </a:pPr>
            <a:r>
              <a:rPr lang="en-IN" sz="2400" dirty="0">
                <a:effectLst/>
                <a:latin typeface="Times New Roman" panose="02020603050405020304" pitchFamily="18" charset="0"/>
                <a:ea typeface="Times New Roman" panose="02020603050405020304" pitchFamily="18" charset="0"/>
              </a:rPr>
              <a:t>          An authorized user has the ability to view and edit cloud data information. A user can extract a certain block of code using the SSE Algorithm and use it to decrypt a particular file. Not all users of the ABE Scheme will be able to access data; authentication will only be granted to specific users.</a:t>
            </a:r>
          </a:p>
          <a:p>
            <a:pPr marL="0" indent="0">
              <a:buNone/>
            </a:pPr>
            <a:endParaRPr lang="en-US" sz="2400" dirty="0"/>
          </a:p>
        </p:txBody>
      </p:sp>
    </p:spTree>
    <p:extLst>
      <p:ext uri="{BB962C8B-B14F-4D97-AF65-F5344CB8AC3E}">
        <p14:creationId xmlns:p14="http://schemas.microsoft.com/office/powerpoint/2010/main" val="17222254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92C87A-6964-64F8-C6E1-556470AE0142}"/>
              </a:ext>
            </a:extLst>
          </p:cNvPr>
          <p:cNvSpPr>
            <a:spLocks noGrp="1"/>
          </p:cNvSpPr>
          <p:nvPr>
            <p:ph type="title"/>
          </p:nvPr>
        </p:nvSpPr>
        <p:spPr/>
        <p:txBody>
          <a:bodyPr/>
          <a:lstStyle/>
          <a:p>
            <a:pPr algn="ctr"/>
            <a:r>
              <a:rPr lang="en-IN" dirty="0"/>
              <a:t>Proposed System</a:t>
            </a:r>
          </a:p>
        </p:txBody>
      </p:sp>
      <p:sp>
        <p:nvSpPr>
          <p:cNvPr id="3" name="Content Placeholder 2">
            <a:extLst>
              <a:ext uri="{FF2B5EF4-FFF2-40B4-BE49-F238E27FC236}">
                <a16:creationId xmlns:a16="http://schemas.microsoft.com/office/drawing/2014/main" id="{BED9F0B7-A822-9DCA-1DDC-1D76ECFECE75}"/>
              </a:ext>
            </a:extLst>
          </p:cNvPr>
          <p:cNvSpPr>
            <a:spLocks noGrp="1"/>
          </p:cNvSpPr>
          <p:nvPr>
            <p:ph idx="1"/>
          </p:nvPr>
        </p:nvSpPr>
        <p:spPr/>
        <p:txBody>
          <a:bodyPr>
            <a:normAutofit/>
          </a:bodyPr>
          <a:lstStyle/>
          <a:p>
            <a:pPr marL="0" indent="0">
              <a:buNone/>
            </a:pPr>
            <a:r>
              <a:rPr lang="en-US" sz="2400" b="1" dirty="0"/>
              <a:t>The objectives of this proposed system are</a:t>
            </a:r>
          </a:p>
          <a:p>
            <a:pPr marL="514350" indent="-514350">
              <a:buFont typeface="+mj-lt"/>
              <a:buAutoNum type="arabicPeriod"/>
            </a:pPr>
            <a:r>
              <a:rPr lang="en-US" sz="2400" b="0" i="0" dirty="0">
                <a:solidFill>
                  <a:srgbClr val="000000"/>
                </a:solidFill>
                <a:effectLst/>
              </a:rPr>
              <a:t>To provide the protection for user assets in cloud environments by using encryption algorithms such as Searchable Symmetric Encryption and Attribute-Based Encryption.</a:t>
            </a:r>
          </a:p>
          <a:p>
            <a:pPr marL="457200" indent="-457200" algn="l">
              <a:buFont typeface="+mj-lt"/>
              <a:buAutoNum type="arabicPeriod"/>
            </a:pPr>
            <a:r>
              <a:rPr lang="en-US" sz="2400" b="0" i="0" dirty="0">
                <a:solidFill>
                  <a:srgbClr val="000000"/>
                </a:solidFill>
                <a:effectLst/>
              </a:rPr>
              <a:t>To ensure secure data storage in cloud environments by encrypting sensitive data using a hybrid encryption approach .</a:t>
            </a:r>
          </a:p>
          <a:p>
            <a:pPr marL="457200" indent="-457200" algn="l">
              <a:buFont typeface="+mj-lt"/>
              <a:buAutoNum type="arabicPeriod"/>
            </a:pPr>
            <a:r>
              <a:rPr lang="en-US" sz="2400" b="0" i="0" dirty="0">
                <a:solidFill>
                  <a:srgbClr val="000000"/>
                </a:solidFill>
                <a:effectLst/>
              </a:rPr>
              <a:t>To enable users to register and securely access the cloud using their email address and password .</a:t>
            </a:r>
          </a:p>
          <a:p>
            <a:pPr marL="457200" indent="-457200" algn="l">
              <a:buFont typeface="+mj-lt"/>
              <a:buAutoNum type="arabicPeriod"/>
            </a:pPr>
            <a:r>
              <a:rPr lang="en-US" sz="2400" b="0" i="0" dirty="0">
                <a:solidFill>
                  <a:srgbClr val="000000"/>
                </a:solidFill>
                <a:effectLst/>
              </a:rPr>
              <a:t>To allow users to upload files to the cloud and view or retrieve them using a specific term as a key .</a:t>
            </a:r>
          </a:p>
          <a:p>
            <a:pPr marL="457200" indent="-457200" algn="l">
              <a:buFont typeface="+mj-lt"/>
              <a:buAutoNum type="arabicPeriod"/>
            </a:pPr>
            <a:r>
              <a:rPr lang="en-US" sz="2400" b="0" i="0" dirty="0">
                <a:solidFill>
                  <a:srgbClr val="000000"/>
                </a:solidFill>
                <a:effectLst/>
              </a:rPr>
              <a:t>To enable users to share files with others by using a keyword that matches the index number.</a:t>
            </a:r>
          </a:p>
          <a:p>
            <a:pPr marL="457200" indent="-457200" algn="l">
              <a:buFont typeface="+mj-lt"/>
              <a:buAutoNum type="arabicPeriod"/>
            </a:pPr>
            <a:r>
              <a:rPr lang="en-US" sz="2400" b="0" i="0" dirty="0">
                <a:solidFill>
                  <a:srgbClr val="000000"/>
                </a:solidFill>
                <a:effectLst/>
              </a:rPr>
              <a:t>To provide a feature that allows users to see requests made by other users for their files and decide whether to accept or reject them.</a:t>
            </a:r>
          </a:p>
        </p:txBody>
      </p:sp>
    </p:spTree>
    <p:extLst>
      <p:ext uri="{BB962C8B-B14F-4D97-AF65-F5344CB8AC3E}">
        <p14:creationId xmlns:p14="http://schemas.microsoft.com/office/powerpoint/2010/main" val="20873704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Planning</a:t>
            </a:r>
          </a:p>
        </p:txBody>
      </p:sp>
      <p:sp>
        <p:nvSpPr>
          <p:cNvPr id="3" name="Content Placeholder 2"/>
          <p:cNvSpPr>
            <a:spLocks noGrp="1"/>
          </p:cNvSpPr>
          <p:nvPr>
            <p:ph idx="1"/>
          </p:nvPr>
        </p:nvSpPr>
        <p:spPr/>
        <p:txBody>
          <a:bodyPr>
            <a:normAutofit/>
          </a:bodyPr>
          <a:lstStyle/>
          <a:p>
            <a:pPr marL="0" indent="0">
              <a:buNone/>
            </a:pPr>
            <a:r>
              <a:rPr lang="en-US" sz="2400" b="1" dirty="0"/>
              <a:t>Objective</a:t>
            </a:r>
          </a:p>
          <a:p>
            <a:r>
              <a:rPr lang="en-US" sz="2400" b="0" i="0" dirty="0">
                <a:solidFill>
                  <a:srgbClr val="000000"/>
                </a:solidFill>
                <a:effectLst/>
              </a:rPr>
              <a:t>The main objective of the project is to provide the protection for user data in cloud environments through the use of encryption algorithms such as Searchable Symmetric Encryption (SSE) and Attribute-Based Encryption (ABE).</a:t>
            </a:r>
            <a:r>
              <a:rPr lang="en-US" sz="2400" dirty="0"/>
              <a:t>	</a:t>
            </a:r>
          </a:p>
          <a:p>
            <a:pPr marL="0" indent="0">
              <a:buNone/>
            </a:pPr>
            <a:r>
              <a:rPr lang="en-US" sz="2400" b="1" dirty="0"/>
              <a:t>Performance</a:t>
            </a:r>
          </a:p>
          <a:p>
            <a:r>
              <a:rPr lang="en-US" sz="2400" dirty="0"/>
              <a:t>C</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Planning</a:t>
            </a:r>
          </a:p>
        </p:txBody>
      </p:sp>
      <p:sp>
        <p:nvSpPr>
          <p:cNvPr id="3" name="Content Placeholder 2"/>
          <p:cNvSpPr>
            <a:spLocks noGrp="1"/>
          </p:cNvSpPr>
          <p:nvPr>
            <p:ph idx="1"/>
          </p:nvPr>
        </p:nvSpPr>
        <p:spPr/>
        <p:txBody>
          <a:bodyPr>
            <a:normAutofit fontScale="25000" lnSpcReduction="20000"/>
          </a:bodyPr>
          <a:lstStyle/>
          <a:p>
            <a:pPr algn="l">
              <a:buNone/>
            </a:pPr>
            <a:r>
              <a:rPr lang="en-US" sz="9600" b="1" dirty="0"/>
              <a:t>Functional Requirements</a:t>
            </a:r>
          </a:p>
          <a:p>
            <a:pPr lvl="0" algn="just">
              <a:lnSpc>
                <a:spcPct val="115000"/>
              </a:lnSpc>
              <a:spcAft>
                <a:spcPts val="1000"/>
              </a:spcAft>
            </a:pPr>
            <a:r>
              <a:rPr lang="en-US" sz="9600" dirty="0">
                <a:solidFill>
                  <a:srgbClr val="000000"/>
                </a:solidFill>
                <a:effectLst/>
                <a:latin typeface="Times New Roman" panose="02020603050405020304" pitchFamily="18" charset="0"/>
                <a:ea typeface="Times New Roman" panose="02020603050405020304" pitchFamily="18" charset="0"/>
              </a:rPr>
              <a:t>Business Rules</a:t>
            </a:r>
            <a:endParaRPr lang="en-IN" sz="9600" dirty="0">
              <a:effectLst/>
              <a:latin typeface="Times New Roman" panose="02020603050405020304" pitchFamily="18" charset="0"/>
              <a:ea typeface="Times New Roman" panose="02020603050405020304" pitchFamily="18" charset="0"/>
            </a:endParaRPr>
          </a:p>
          <a:p>
            <a:pPr lvl="0" algn="just">
              <a:lnSpc>
                <a:spcPct val="115000"/>
              </a:lnSpc>
            </a:pPr>
            <a:r>
              <a:rPr lang="en-US" sz="9600" dirty="0">
                <a:solidFill>
                  <a:srgbClr val="000000"/>
                </a:solidFill>
                <a:effectLst/>
                <a:latin typeface="Times New Roman" panose="02020603050405020304" pitchFamily="18" charset="0"/>
                <a:ea typeface="Times New Roman" panose="02020603050405020304" pitchFamily="18" charset="0"/>
              </a:rPr>
              <a:t>Authentication</a:t>
            </a:r>
            <a:endParaRPr lang="en-IN" sz="9600" dirty="0">
              <a:effectLst/>
              <a:latin typeface="Times New Roman" panose="02020603050405020304" pitchFamily="18" charset="0"/>
              <a:ea typeface="Times New Roman" panose="02020603050405020304" pitchFamily="18" charset="0"/>
            </a:endParaRPr>
          </a:p>
          <a:p>
            <a:pPr lvl="0" algn="just">
              <a:lnSpc>
                <a:spcPct val="115000"/>
              </a:lnSpc>
            </a:pPr>
            <a:r>
              <a:rPr lang="en-US" sz="9600" dirty="0">
                <a:solidFill>
                  <a:srgbClr val="000000"/>
                </a:solidFill>
                <a:effectLst/>
                <a:latin typeface="Times New Roman" panose="02020603050405020304" pitchFamily="18" charset="0"/>
                <a:ea typeface="Times New Roman" panose="02020603050405020304" pitchFamily="18" charset="0"/>
              </a:rPr>
              <a:t>External Interfaces</a:t>
            </a:r>
            <a:endParaRPr lang="en-IN" sz="9600" dirty="0">
              <a:effectLst/>
              <a:latin typeface="Times New Roman" panose="02020603050405020304" pitchFamily="18" charset="0"/>
              <a:ea typeface="Times New Roman" panose="02020603050405020304" pitchFamily="18" charset="0"/>
            </a:endParaRPr>
          </a:p>
          <a:p>
            <a:pPr lvl="0" algn="just">
              <a:lnSpc>
                <a:spcPct val="115000"/>
              </a:lnSpc>
            </a:pPr>
            <a:r>
              <a:rPr lang="en-US" sz="9600" dirty="0">
                <a:solidFill>
                  <a:srgbClr val="000000"/>
                </a:solidFill>
                <a:effectLst/>
                <a:latin typeface="Times New Roman" panose="02020603050405020304" pitchFamily="18" charset="0"/>
                <a:ea typeface="Times New Roman" panose="02020603050405020304" pitchFamily="18" charset="0"/>
              </a:rPr>
              <a:t>Certification Requirements</a:t>
            </a:r>
            <a:endParaRPr lang="en-IN" sz="9600" dirty="0">
              <a:effectLst/>
              <a:latin typeface="Times New Roman" panose="02020603050405020304" pitchFamily="18" charset="0"/>
              <a:ea typeface="Times New Roman" panose="02020603050405020304" pitchFamily="18" charset="0"/>
            </a:endParaRPr>
          </a:p>
          <a:p>
            <a:pPr lvl="0" algn="just">
              <a:lnSpc>
                <a:spcPct val="115000"/>
              </a:lnSpc>
            </a:pPr>
            <a:r>
              <a:rPr lang="en-US" sz="9600" dirty="0">
                <a:solidFill>
                  <a:srgbClr val="000000"/>
                </a:solidFill>
                <a:effectLst/>
                <a:latin typeface="Times New Roman" panose="02020603050405020304" pitchFamily="18" charset="0"/>
                <a:ea typeface="Times New Roman" panose="02020603050405020304" pitchFamily="18" charset="0"/>
              </a:rPr>
              <a:t>Reporting Requirements</a:t>
            </a:r>
            <a:endParaRPr lang="en-IN" sz="9600" dirty="0">
              <a:effectLst/>
              <a:latin typeface="Times New Roman" panose="02020603050405020304" pitchFamily="18" charset="0"/>
              <a:ea typeface="Times New Roman" panose="02020603050405020304" pitchFamily="18" charset="0"/>
            </a:endParaRPr>
          </a:p>
          <a:p>
            <a:pPr marL="0" lvl="0" indent="0" algn="just">
              <a:lnSpc>
                <a:spcPct val="115000"/>
              </a:lnSpc>
              <a:buNone/>
            </a:pPr>
            <a:endParaRPr lang="en-IN" sz="3800" dirty="0">
              <a:effectLst/>
              <a:latin typeface="Times New Roman" panose="02020603050405020304" pitchFamily="18" charset="0"/>
              <a:ea typeface="Times New Roman" panose="02020603050405020304" pitchFamily="18" charset="0"/>
            </a:endParaRPr>
          </a:p>
          <a:p>
            <a:pPr marL="0" indent="0" algn="l">
              <a:buNone/>
            </a:pPr>
            <a:endParaRPr lang="en-US" sz="2600" b="1" dirty="0"/>
          </a:p>
          <a:p>
            <a:pPr algn="l">
              <a:buNone/>
            </a:pPr>
            <a:r>
              <a:rPr lang="en-US" sz="9600" b="1" dirty="0"/>
              <a:t>Non-Functional Requirements</a:t>
            </a:r>
          </a:p>
          <a:p>
            <a:pPr algn="l"/>
            <a:r>
              <a:rPr lang="en-IN" altLang="en-US" sz="9600" dirty="0"/>
              <a:t>Security </a:t>
            </a:r>
          </a:p>
          <a:p>
            <a:pPr algn="l"/>
            <a:r>
              <a:rPr lang="en-IN" altLang="en-US" sz="9600" dirty="0"/>
              <a:t>Reliability</a:t>
            </a:r>
          </a:p>
          <a:p>
            <a:pPr algn="l"/>
            <a:r>
              <a:rPr lang="en-IN" altLang="en-US" sz="9600" dirty="0"/>
              <a:t>Usability</a:t>
            </a:r>
          </a:p>
          <a:p>
            <a:pPr algn="l"/>
            <a:r>
              <a:rPr lang="en-IN" altLang="en-US" sz="9600" dirty="0"/>
              <a:t>Documentation</a:t>
            </a:r>
          </a:p>
          <a:p>
            <a:pPr algn="l"/>
            <a:endParaRPr lang="en-US" sz="2400" b="1" dirty="0"/>
          </a:p>
          <a:p>
            <a:pPr algn="l">
              <a:buNone/>
            </a:pPr>
            <a:endParaRPr lang="en-US" sz="20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43E9F-14F9-A476-F12A-3B53AD825821}"/>
              </a:ext>
            </a:extLst>
          </p:cNvPr>
          <p:cNvSpPr>
            <a:spLocks noGrp="1"/>
          </p:cNvSpPr>
          <p:nvPr>
            <p:ph type="title"/>
          </p:nvPr>
        </p:nvSpPr>
        <p:spPr/>
        <p:txBody>
          <a:bodyPr/>
          <a:lstStyle/>
          <a:p>
            <a:pPr algn="ctr"/>
            <a:r>
              <a:rPr lang="en-IN" dirty="0"/>
              <a:t>Planning</a:t>
            </a:r>
          </a:p>
        </p:txBody>
      </p:sp>
      <p:sp>
        <p:nvSpPr>
          <p:cNvPr id="3" name="Content Placeholder 2">
            <a:extLst>
              <a:ext uri="{FF2B5EF4-FFF2-40B4-BE49-F238E27FC236}">
                <a16:creationId xmlns:a16="http://schemas.microsoft.com/office/drawing/2014/main" id="{B6AF724D-C726-DD66-9796-9700A9EA22CA}"/>
              </a:ext>
            </a:extLst>
          </p:cNvPr>
          <p:cNvSpPr>
            <a:spLocks noGrp="1"/>
          </p:cNvSpPr>
          <p:nvPr>
            <p:ph idx="1"/>
          </p:nvPr>
        </p:nvSpPr>
        <p:spPr>
          <a:xfrm>
            <a:off x="206432" y="1097279"/>
            <a:ext cx="11779135" cy="5394960"/>
          </a:xfrm>
        </p:spPr>
        <p:txBody>
          <a:bodyPr>
            <a:normAutofit lnSpcReduction="10000"/>
          </a:bodyPr>
          <a:lstStyle/>
          <a:p>
            <a:pPr marL="0" indent="0">
              <a:buNone/>
            </a:pPr>
            <a:r>
              <a:rPr lang="en-US" sz="2400" b="1" dirty="0"/>
              <a:t>System Requirements:</a:t>
            </a:r>
          </a:p>
          <a:p>
            <a:pPr marL="0" indent="0">
              <a:buNone/>
            </a:pPr>
            <a:r>
              <a:rPr lang="en-IN" sz="2400" b="1" dirty="0"/>
              <a:t>Hardware Requirements:</a:t>
            </a:r>
          </a:p>
          <a:p>
            <a:pPr marL="0" indent="0">
              <a:buNone/>
            </a:pPr>
            <a:r>
              <a:rPr lang="en-US" sz="2400" b="1" dirty="0"/>
              <a:t>    </a:t>
            </a:r>
            <a:r>
              <a:rPr lang="en-US" sz="2400" dirty="0"/>
              <a:t>RAM : </a:t>
            </a:r>
            <a:r>
              <a:rPr lang="en-US" sz="2400" dirty="0">
                <a:solidFill>
                  <a:srgbClr val="000000"/>
                </a:solidFill>
                <a:effectLst/>
                <a:latin typeface="Times New Roman" panose="02020603050405020304" pitchFamily="18" charset="0"/>
                <a:ea typeface="Times New Roman" panose="02020603050405020304" pitchFamily="18" charset="0"/>
              </a:rPr>
              <a:t>4GB (min)</a:t>
            </a:r>
            <a:r>
              <a:rPr lang="en-US" sz="2400" dirty="0"/>
              <a:t>  </a:t>
            </a:r>
          </a:p>
          <a:p>
            <a:pPr marL="0" indent="0">
              <a:buNone/>
            </a:pPr>
            <a:r>
              <a:rPr lang="en-US" sz="2400" dirty="0"/>
              <a:t>    Hard Disk : 500GB</a:t>
            </a:r>
          </a:p>
          <a:p>
            <a:pPr marL="0" indent="0">
              <a:buNone/>
            </a:pPr>
            <a:r>
              <a:rPr lang="en-US" sz="2400" dirty="0"/>
              <a:t>    Processor: </a:t>
            </a:r>
            <a:r>
              <a:rPr lang="en-US" sz="2400" dirty="0">
                <a:solidFill>
                  <a:srgbClr val="000000"/>
                </a:solidFill>
                <a:effectLst/>
                <a:latin typeface="Times New Roman" panose="02020603050405020304" pitchFamily="18" charset="0"/>
                <a:ea typeface="Times New Roman" panose="02020603050405020304" pitchFamily="18" charset="0"/>
              </a:rPr>
              <a:t>I3/Intel Processor</a:t>
            </a:r>
          </a:p>
          <a:p>
            <a:pPr marL="0" indent="0">
              <a:buNone/>
            </a:pPr>
            <a:r>
              <a:rPr lang="en-IN" sz="2400" b="1" dirty="0"/>
              <a:t>Software Requirements:</a:t>
            </a:r>
          </a:p>
          <a:p>
            <a:pPr marL="0" indent="0" algn="l" fontAlgn="base">
              <a:buNone/>
            </a:pPr>
            <a:r>
              <a:rPr lang="en-US" sz="2400" dirty="0"/>
              <a:t>   </a:t>
            </a:r>
            <a:r>
              <a:rPr lang="en-US" sz="2400" dirty="0">
                <a:solidFill>
                  <a:srgbClr val="000000"/>
                </a:solidFill>
                <a:effectLst/>
                <a:latin typeface="Times New Roman" panose="02020603050405020304" pitchFamily="18" charset="0"/>
                <a:ea typeface="Times New Roman" panose="02020603050405020304" pitchFamily="18" charset="0"/>
              </a:rPr>
              <a:t>Operating System </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2400" dirty="0">
                <a:solidFill>
                  <a:srgbClr val="000000"/>
                </a:solidFill>
                <a:effectLst/>
                <a:latin typeface="Times New Roman" panose="02020603050405020304" pitchFamily="18" charset="0"/>
                <a:ea typeface="Times New Roman" panose="02020603050405020304" pitchFamily="18" charset="0"/>
              </a:rPr>
              <a:t>Windows 7/8/10</a:t>
            </a:r>
          </a:p>
          <a:p>
            <a:pPr marL="0" indent="0" algn="l" fontAlgn="base">
              <a:buNone/>
            </a:pPr>
            <a:r>
              <a:rPr lang="en-US" sz="1800" dirty="0">
                <a:solidFill>
                  <a:srgbClr val="000000"/>
                </a:solidFill>
                <a:effectLst/>
                <a:latin typeface="Times New Roman" panose="02020603050405020304" pitchFamily="18" charset="0"/>
                <a:ea typeface="Times New Roman" panose="02020603050405020304" pitchFamily="18" charset="0"/>
              </a:rPr>
              <a:t>    </a:t>
            </a:r>
            <a:r>
              <a:rPr lang="en-US" sz="2400" dirty="0">
                <a:solidFill>
                  <a:srgbClr val="000000"/>
                </a:solidFill>
                <a:effectLst/>
                <a:latin typeface="Times New Roman" panose="02020603050405020304" pitchFamily="18" charset="0"/>
                <a:ea typeface="Times New Roman" panose="02020603050405020304" pitchFamily="18" charset="0"/>
              </a:rPr>
              <a:t>Application Server </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2400" dirty="0">
                <a:solidFill>
                  <a:srgbClr val="000000"/>
                </a:solidFill>
                <a:effectLst/>
                <a:latin typeface="Times New Roman" panose="02020603050405020304" pitchFamily="18" charset="0"/>
                <a:ea typeface="Times New Roman" panose="02020603050405020304" pitchFamily="18" charset="0"/>
              </a:rPr>
              <a:t>Tomcat 7.0</a:t>
            </a:r>
            <a:endParaRPr lang="en-US" sz="2400" dirty="0"/>
          </a:p>
          <a:p>
            <a:pPr marL="0" indent="0" algn="l" fontAlgn="base">
              <a:buNone/>
            </a:pPr>
            <a:r>
              <a:rPr lang="en-US" sz="2400" dirty="0"/>
              <a:t>   </a:t>
            </a:r>
            <a:r>
              <a:rPr lang="en-US" sz="2400" dirty="0">
                <a:solidFill>
                  <a:srgbClr val="000000"/>
                </a:solidFill>
                <a:effectLst/>
                <a:latin typeface="Times New Roman" panose="02020603050405020304" pitchFamily="18" charset="0"/>
                <a:ea typeface="Times New Roman" panose="02020603050405020304" pitchFamily="18" charset="0"/>
              </a:rPr>
              <a:t>Front End : HTML, JSP</a:t>
            </a:r>
            <a:endParaRPr lang="en-IN" sz="2400" dirty="0">
              <a:ea typeface="Times New Roman" panose="02020603050405020304" pitchFamily="18" charset="0"/>
            </a:endParaRPr>
          </a:p>
          <a:p>
            <a:pPr marL="0" indent="0" algn="l" fontAlgn="base">
              <a:buNone/>
            </a:pPr>
            <a:r>
              <a:rPr lang="en-IN" sz="2400" dirty="0">
                <a:solidFill>
                  <a:srgbClr val="000000"/>
                </a:solidFill>
                <a:effectLst/>
                <a:latin typeface="Times New Roman" panose="02020603050405020304" pitchFamily="18" charset="0"/>
                <a:ea typeface="Times New Roman" panose="02020603050405020304" pitchFamily="18" charset="0"/>
              </a:rPr>
              <a:t>   </a:t>
            </a:r>
            <a:r>
              <a:rPr lang="en-US" sz="2400" dirty="0">
                <a:solidFill>
                  <a:srgbClr val="000000"/>
                </a:solidFill>
                <a:effectLst/>
                <a:latin typeface="Times New Roman" panose="02020603050405020304" pitchFamily="18" charset="0"/>
                <a:ea typeface="Times New Roman" panose="02020603050405020304" pitchFamily="18" charset="0"/>
              </a:rPr>
              <a:t>Server side Script : Java Server Pages.</a:t>
            </a:r>
            <a:endParaRPr lang="en-IN" sz="2400" dirty="0">
              <a:effectLst/>
              <a:latin typeface="Times New Roman" panose="02020603050405020304" pitchFamily="18" charset="0"/>
              <a:ea typeface="Times New Roman" panose="02020603050405020304" pitchFamily="18" charset="0"/>
            </a:endParaRPr>
          </a:p>
          <a:p>
            <a:pPr marL="0" indent="0" algn="l" fontAlgn="base">
              <a:buNone/>
            </a:pPr>
            <a:r>
              <a:rPr lang="en-US" sz="2400" dirty="0"/>
              <a:t>   Database : </a:t>
            </a:r>
            <a:r>
              <a:rPr lang="en-US" sz="2400" dirty="0">
                <a:solidFill>
                  <a:srgbClr val="000000"/>
                </a:solidFill>
                <a:effectLst/>
                <a:latin typeface="Times New Roman" panose="02020603050405020304" pitchFamily="18" charset="0"/>
                <a:ea typeface="Times New Roman" panose="02020603050405020304" pitchFamily="18" charset="0"/>
              </a:rPr>
              <a:t>My SQL 6.0</a:t>
            </a:r>
          </a:p>
          <a:p>
            <a:pPr marL="0" indent="0" algn="l" fontAlgn="base">
              <a:buNone/>
            </a:pPr>
            <a:r>
              <a:rPr lang="en-US" sz="1800" dirty="0">
                <a:solidFill>
                  <a:srgbClr val="000000"/>
                </a:solidFill>
                <a:effectLst/>
                <a:latin typeface="Times New Roman" panose="02020603050405020304" pitchFamily="18" charset="0"/>
                <a:ea typeface="Times New Roman" panose="02020603050405020304" pitchFamily="18" charset="0"/>
              </a:rPr>
              <a:t>    </a:t>
            </a:r>
            <a:r>
              <a:rPr lang="en-US" sz="2400" dirty="0">
                <a:solidFill>
                  <a:srgbClr val="000000"/>
                </a:solidFill>
                <a:effectLst/>
                <a:latin typeface="Times New Roman" panose="02020603050405020304" pitchFamily="18" charset="0"/>
                <a:ea typeface="Times New Roman" panose="02020603050405020304" pitchFamily="18" charset="0"/>
              </a:rPr>
              <a:t>Database Connectivity : JDBC</a:t>
            </a:r>
            <a:endParaRPr lang="en-IN" sz="2400" dirty="0">
              <a:effectLst/>
              <a:latin typeface="Times New Roman" panose="02020603050405020304" pitchFamily="18" charset="0"/>
              <a:ea typeface="Times New Roman" panose="02020603050405020304" pitchFamily="18" charset="0"/>
            </a:endParaRPr>
          </a:p>
          <a:p>
            <a:pPr marL="0" indent="0" algn="l" fontAlgn="base">
              <a:buNone/>
            </a:pPr>
            <a:endParaRPr lang="en-IN" sz="2400" dirty="0">
              <a:effectLst/>
              <a:latin typeface="Times New Roman" panose="02020603050405020304" pitchFamily="18" charset="0"/>
              <a:ea typeface="Times New Roman" panose="02020603050405020304" pitchFamily="18" charset="0"/>
            </a:endParaRPr>
          </a:p>
          <a:p>
            <a:pPr marL="0" indent="0" algn="l" fontAlgn="base">
              <a:buNone/>
            </a:pPr>
            <a:endParaRPr lang="en-US" sz="2400" dirty="0"/>
          </a:p>
          <a:p>
            <a:pPr marL="0" indent="0" algn="l" fontAlgn="base">
              <a:buNone/>
            </a:pPr>
            <a:endParaRPr lang="en-IN" sz="2400" dirty="0"/>
          </a:p>
          <a:p>
            <a:pPr marL="0" indent="0">
              <a:buNone/>
            </a:pPr>
            <a:endParaRPr lang="en-IN" dirty="0"/>
          </a:p>
        </p:txBody>
      </p:sp>
    </p:spTree>
    <p:extLst>
      <p:ext uri="{BB962C8B-B14F-4D97-AF65-F5344CB8AC3E}">
        <p14:creationId xmlns:p14="http://schemas.microsoft.com/office/powerpoint/2010/main" val="1147059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Planning</a:t>
            </a:r>
          </a:p>
        </p:txBody>
      </p:sp>
      <p:sp>
        <p:nvSpPr>
          <p:cNvPr id="3" name="Content Placeholder 2"/>
          <p:cNvSpPr>
            <a:spLocks noGrp="1"/>
          </p:cNvSpPr>
          <p:nvPr>
            <p:ph idx="1"/>
          </p:nvPr>
        </p:nvSpPr>
        <p:spPr/>
        <p:txBody>
          <a:bodyPr/>
          <a:lstStyle/>
          <a:p>
            <a:pPr marL="0" indent="0">
              <a:buNone/>
            </a:pPr>
            <a:r>
              <a:rPr lang="en-US" sz="2400" b="1" dirty="0"/>
              <a:t>Methodology</a:t>
            </a:r>
          </a:p>
          <a:p>
            <a:r>
              <a:rPr lang="en-IN" sz="2400" dirty="0"/>
              <a:t>This project uses Agile methodology. In that we use scrum agile methodology.</a:t>
            </a:r>
          </a:p>
          <a:p>
            <a:r>
              <a:rPr lang="en-US" sz="2400" dirty="0"/>
              <a:t>Scrum is characterized by cycles or stages of development, known as sprints.</a:t>
            </a:r>
            <a:endParaRPr lang="en-IN" sz="2400" dirty="0"/>
          </a:p>
          <a:p>
            <a:r>
              <a:rPr lang="en-IN" sz="2400" dirty="0"/>
              <a:t>It has four stages: Planning, Implementation, Testing and review. </a:t>
            </a:r>
          </a:p>
          <a:p>
            <a:pPr marL="0" indent="0">
              <a:buNone/>
            </a:pPr>
            <a:r>
              <a:rPr lang="en-IN" sz="2400" b="1" dirty="0"/>
              <a:t>Advantages:</a:t>
            </a:r>
          </a:p>
          <a:p>
            <a:r>
              <a:rPr lang="en-IN" sz="2400" dirty="0"/>
              <a:t>This Methodology has ability to change and adapt with and satisfy the changing needs in short term.</a:t>
            </a:r>
          </a:p>
          <a:p>
            <a:r>
              <a:rPr lang="en-IN" sz="2400" dirty="0"/>
              <a:t>Requires less documentation.</a:t>
            </a:r>
          </a:p>
          <a:p>
            <a:pPr marL="0" indent="0">
              <a:buNone/>
            </a:pPr>
            <a:endParaRPr lang="en-US" sz="20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0431D-65CB-F876-0ABD-83FB4858B993}"/>
              </a:ext>
            </a:extLst>
          </p:cNvPr>
          <p:cNvSpPr>
            <a:spLocks noGrp="1"/>
          </p:cNvSpPr>
          <p:nvPr>
            <p:ph type="title"/>
          </p:nvPr>
        </p:nvSpPr>
        <p:spPr/>
        <p:txBody>
          <a:bodyPr/>
          <a:lstStyle/>
          <a:p>
            <a:pPr algn="ctr"/>
            <a:r>
              <a:rPr lang="en-US" dirty="0"/>
              <a:t>Planning</a:t>
            </a:r>
            <a:endParaRPr lang="en-IN" dirty="0"/>
          </a:p>
        </p:txBody>
      </p:sp>
      <p:sp>
        <p:nvSpPr>
          <p:cNvPr id="3" name="Content Placeholder 2">
            <a:extLst>
              <a:ext uri="{FF2B5EF4-FFF2-40B4-BE49-F238E27FC236}">
                <a16:creationId xmlns:a16="http://schemas.microsoft.com/office/drawing/2014/main" id="{4E0D68A4-ADB1-A6A9-5E2C-A6F42959F3DA}"/>
              </a:ext>
            </a:extLst>
          </p:cNvPr>
          <p:cNvSpPr>
            <a:spLocks noGrp="1"/>
          </p:cNvSpPr>
          <p:nvPr>
            <p:ph idx="1"/>
          </p:nvPr>
        </p:nvSpPr>
        <p:spPr/>
        <p:txBody>
          <a:bodyPr>
            <a:normAutofit/>
          </a:bodyPr>
          <a:lstStyle/>
          <a:p>
            <a:r>
              <a:rPr lang="en-US" b="1" dirty="0"/>
              <a:t>User Modules:</a:t>
            </a:r>
          </a:p>
          <a:p>
            <a:pPr>
              <a:buFont typeface="Arial" panose="020B0604020202020204" pitchFamily="34" charset="0"/>
              <a:buChar char="•"/>
            </a:pPr>
            <a:r>
              <a:rPr lang="en-IN" sz="2400" b="1" dirty="0">
                <a:effectLst/>
                <a:latin typeface="Times New Roman" panose="02020603050405020304" pitchFamily="18" charset="0"/>
                <a:ea typeface="Times New Roman" panose="02020603050405020304" pitchFamily="18" charset="0"/>
                <a:cs typeface="Times New Roman" panose="02020603050405020304" pitchFamily="18" charset="0"/>
              </a:rPr>
              <a:t>Register </a:t>
            </a:r>
            <a:r>
              <a:rPr lang="en-IN" sz="2400" dirty="0">
                <a:effectLst/>
                <a:latin typeface="Times New Roman" panose="02020603050405020304" pitchFamily="18" charset="0"/>
                <a:ea typeface="Times New Roman" panose="02020603050405020304" pitchFamily="18" charset="0"/>
                <a:cs typeface="Times New Roman" panose="02020603050405020304" pitchFamily="18" charset="0"/>
              </a:rPr>
              <a:t>:  user can enter the details and he can register.</a:t>
            </a:r>
          </a:p>
          <a:p>
            <a:pPr>
              <a:buFont typeface="Arial" panose="020B0604020202020204" pitchFamily="34" charset="0"/>
              <a:buChar char="•"/>
            </a:pPr>
            <a:r>
              <a:rPr lang="en-IN" sz="2400" b="1" dirty="0">
                <a:effectLst/>
                <a:latin typeface="Times New Roman" panose="02020603050405020304" pitchFamily="18" charset="0"/>
                <a:ea typeface="Times New Roman" panose="02020603050405020304" pitchFamily="18" charset="0"/>
                <a:cs typeface="Times New Roman" panose="02020603050405020304" pitchFamily="18" charset="0"/>
              </a:rPr>
              <a:t>Login </a:t>
            </a:r>
            <a:r>
              <a:rPr lang="en-IN" sz="2400" dirty="0">
                <a:effectLst/>
                <a:latin typeface="Times New Roman" panose="02020603050405020304" pitchFamily="18" charset="0"/>
                <a:ea typeface="Times New Roman" panose="02020603050405020304" pitchFamily="18" charset="0"/>
                <a:cs typeface="Times New Roman" panose="02020603050405020304" pitchFamily="18" charset="0"/>
              </a:rPr>
              <a:t>:  user can login with his valid credentials. </a:t>
            </a:r>
            <a:r>
              <a:rPr lang="en-US" sz="2400" dirty="0">
                <a:effectLst/>
                <a:latin typeface="Times New Roman" panose="02020603050405020304" pitchFamily="18" charset="0"/>
                <a:ea typeface="Times New Roman" panose="02020603050405020304" pitchFamily="18" charset="0"/>
                <a:cs typeface="Times New Roman" panose="02020603050405020304" pitchFamily="18" charset="0"/>
              </a:rPr>
              <a:t>If user  enter invalid credentials then it           can be redirect into login page. If user enters valid credentials then it can be redirect into user home.</a:t>
            </a:r>
          </a:p>
          <a:p>
            <a:pPr>
              <a:buFont typeface="Arial" panose="020B0604020202020204" pitchFamily="34" charset="0"/>
              <a:buChar char="•"/>
            </a:pPr>
            <a:r>
              <a:rPr lang="en-US" sz="2400" b="1" dirty="0">
                <a:effectLst/>
                <a:latin typeface="Times New Roman" panose="02020603050405020304" pitchFamily="18" charset="0"/>
                <a:ea typeface="Times New Roman" panose="02020603050405020304" pitchFamily="18" charset="0"/>
                <a:cs typeface="Times New Roman" panose="02020603050405020304" pitchFamily="18" charset="0"/>
              </a:rPr>
              <a:t>Upload :</a:t>
            </a:r>
            <a:r>
              <a:rPr lang="en-US" sz="2400" dirty="0">
                <a:effectLst/>
                <a:latin typeface="Times New Roman" panose="02020603050405020304" pitchFamily="18" charset="0"/>
                <a:ea typeface="Times New Roman" panose="02020603050405020304" pitchFamily="18" charset="0"/>
                <a:cs typeface="Times New Roman" panose="02020603050405020304" pitchFamily="18" charset="0"/>
              </a:rPr>
              <a:t> Here, User can Upload the files</a:t>
            </a:r>
            <a:r>
              <a:rPr lang="en-IN" sz="2400" dirty="0">
                <a:effectLst/>
                <a:latin typeface="Times New Roman" panose="02020603050405020304" pitchFamily="18" charset="0"/>
                <a:ea typeface="Times New Roman" panose="02020603050405020304" pitchFamily="18" charset="0"/>
                <a:cs typeface="Times New Roman" panose="02020603050405020304" pitchFamily="18" charset="0"/>
              </a:rPr>
              <a:t>.</a:t>
            </a:r>
          </a:p>
          <a:p>
            <a:pPr>
              <a:buFont typeface="Arial" panose="020B0604020202020204" pitchFamily="34" charset="0"/>
              <a:buChar char="•"/>
            </a:pPr>
            <a:r>
              <a:rPr lang="en-IN" sz="2400" dirty="0">
                <a:effectLst/>
                <a:latin typeface="Times New Roman" panose="02020603050405020304" pitchFamily="18" charset="0"/>
                <a:ea typeface="Times New Roman" panose="02020603050405020304" pitchFamily="18" charset="0"/>
                <a:cs typeface="Times New Roman" panose="02020603050405020304" pitchFamily="18" charset="0"/>
              </a:rPr>
              <a:t>While uploading the file it can be store into encrypted format and generates searchable keywords.</a:t>
            </a:r>
          </a:p>
          <a:p>
            <a:pPr>
              <a:buFont typeface="Arial" panose="020B0604020202020204" pitchFamily="34" charset="0"/>
              <a:buChar char="•"/>
            </a:pPr>
            <a:r>
              <a:rPr lang="en-US" sz="2400" b="1" dirty="0">
                <a:effectLst/>
                <a:latin typeface="Times New Roman" panose="02020603050405020304" pitchFamily="18" charset="0"/>
                <a:ea typeface="Times New Roman" panose="02020603050405020304" pitchFamily="18" charset="0"/>
                <a:cs typeface="Times New Roman" panose="02020603050405020304" pitchFamily="18" charset="0"/>
              </a:rPr>
              <a:t>View Files</a:t>
            </a:r>
            <a:r>
              <a:rPr lang="en-US" sz="2400" dirty="0">
                <a:effectLst/>
                <a:latin typeface="Times New Roman" panose="02020603050405020304" pitchFamily="18" charset="0"/>
                <a:ea typeface="Times New Roman" panose="02020603050405020304" pitchFamily="18" charset="0"/>
                <a:cs typeface="Times New Roman" panose="02020603050405020304" pitchFamily="18" charset="0"/>
              </a:rPr>
              <a:t> : The user view the uploaded files and share files to other users.</a:t>
            </a:r>
            <a:endParaRPr lang="en-IN" sz="24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IN" sz="2400" b="1" dirty="0">
                <a:effectLst/>
                <a:latin typeface="Times New Roman" panose="02020603050405020304" pitchFamily="18" charset="0"/>
                <a:ea typeface="Times New Roman" panose="02020603050405020304" pitchFamily="18" charset="0"/>
                <a:cs typeface="Times New Roman" panose="02020603050405020304" pitchFamily="18" charset="0"/>
              </a:rPr>
              <a:t>Search</a:t>
            </a:r>
            <a:r>
              <a:rPr lang="en-IN" sz="2400" dirty="0">
                <a:effectLst/>
                <a:latin typeface="Times New Roman" panose="02020603050405020304" pitchFamily="18" charset="0"/>
                <a:ea typeface="Times New Roman" panose="02020603050405020304" pitchFamily="18" charset="0"/>
                <a:cs typeface="Times New Roman" panose="02020603050405020304" pitchFamily="18" charset="0"/>
              </a:rPr>
              <a:t>: user can search for a file based on keywords. If file has been found send request to file uploaded user .</a:t>
            </a:r>
          </a:p>
          <a:p>
            <a:pPr>
              <a:buFont typeface="Arial" panose="020B0604020202020204" pitchFamily="34" charset="0"/>
              <a:buChar char="•"/>
            </a:pPr>
            <a:r>
              <a:rPr lang="en-IN" sz="2400" b="1" dirty="0">
                <a:effectLst/>
                <a:latin typeface="Times New Roman" panose="02020603050405020304" pitchFamily="18" charset="0"/>
                <a:ea typeface="Times New Roman" panose="02020603050405020304" pitchFamily="18" charset="0"/>
                <a:cs typeface="Times New Roman" panose="02020603050405020304" pitchFamily="18" charset="0"/>
              </a:rPr>
              <a:t>View request</a:t>
            </a:r>
            <a:r>
              <a:rPr lang="en-IN" sz="2400" dirty="0">
                <a:effectLst/>
                <a:latin typeface="Times New Roman" panose="02020603050405020304" pitchFamily="18" charset="0"/>
                <a:ea typeface="Times New Roman" panose="02020603050405020304" pitchFamily="18" charset="0"/>
                <a:cs typeface="Times New Roman" panose="02020603050405020304" pitchFamily="18" charset="0"/>
              </a:rPr>
              <a:t> : In this  user view the request from other users for their file then user can accept/ Reject the request .</a:t>
            </a:r>
          </a:p>
          <a:p>
            <a:pPr>
              <a:buFont typeface="Arial" panose="020B0604020202020204" pitchFamily="34" charset="0"/>
              <a:buChar char="•"/>
            </a:pPr>
            <a:endParaRPr lang="en-IN" sz="24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buFont typeface="Arial" panose="020B0604020202020204" pitchFamily="34" charset="0"/>
              <a:buChar char="•"/>
            </a:pPr>
            <a:endParaRPr lang="en-IN" sz="24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buFont typeface="Arial" panose="020B0604020202020204" pitchFamily="34" charset="0"/>
              <a:buChar char="•"/>
            </a:pPr>
            <a:endParaRPr lang="en-IN" sz="24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buFont typeface="Arial" panose="020B0604020202020204" pitchFamily="34" charset="0"/>
              <a:buChar char="•"/>
            </a:pPr>
            <a:endParaRPr lang="en-IN" sz="24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buFont typeface="Arial" panose="020B0604020202020204" pitchFamily="34" charset="0"/>
              <a:buChar char="•"/>
            </a:pPr>
            <a:endParaRPr lang="en-IN" dirty="0"/>
          </a:p>
        </p:txBody>
      </p:sp>
    </p:spTree>
    <p:extLst>
      <p:ext uri="{BB962C8B-B14F-4D97-AF65-F5344CB8AC3E}">
        <p14:creationId xmlns:p14="http://schemas.microsoft.com/office/powerpoint/2010/main" val="12966685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61637A-E006-8CEB-432F-E59342B07DF8}"/>
              </a:ext>
            </a:extLst>
          </p:cNvPr>
          <p:cNvSpPr>
            <a:spLocks noGrp="1"/>
          </p:cNvSpPr>
          <p:nvPr>
            <p:ph type="title"/>
          </p:nvPr>
        </p:nvSpPr>
        <p:spPr/>
        <p:txBody>
          <a:bodyPr/>
          <a:lstStyle/>
          <a:p>
            <a:pPr algn="ctr"/>
            <a:r>
              <a:rPr lang="en-US" dirty="0"/>
              <a:t>Planning</a:t>
            </a:r>
            <a:endParaRPr lang="en-IN" dirty="0"/>
          </a:p>
        </p:txBody>
      </p:sp>
      <p:sp>
        <p:nvSpPr>
          <p:cNvPr id="3" name="Content Placeholder 2">
            <a:extLst>
              <a:ext uri="{FF2B5EF4-FFF2-40B4-BE49-F238E27FC236}">
                <a16:creationId xmlns:a16="http://schemas.microsoft.com/office/drawing/2014/main" id="{027A73F1-79CB-7CF3-7BEE-2EA9928D0D8C}"/>
              </a:ext>
            </a:extLst>
          </p:cNvPr>
          <p:cNvSpPr>
            <a:spLocks noGrp="1"/>
          </p:cNvSpPr>
          <p:nvPr>
            <p:ph idx="1"/>
          </p:nvPr>
        </p:nvSpPr>
        <p:spPr>
          <a:xfrm>
            <a:off x="206432" y="1097279"/>
            <a:ext cx="11779135" cy="5394960"/>
          </a:xfrm>
        </p:spPr>
        <p:txBody>
          <a:bodyPr>
            <a:normAutofit/>
          </a:bodyPr>
          <a:lstStyle/>
          <a:p>
            <a:pPr>
              <a:lnSpc>
                <a:spcPct val="100000"/>
              </a:lnSpc>
              <a:buFont typeface="Arial" panose="020B0604020202020204" pitchFamily="34" charset="0"/>
              <a:buChar char="•"/>
            </a:pPr>
            <a:r>
              <a:rPr lang="en-US" sz="2400" b="1" dirty="0">
                <a:effectLst/>
                <a:latin typeface="Times New Roman" panose="02020603050405020304" pitchFamily="18" charset="0"/>
                <a:ea typeface="Times New Roman" panose="02020603050405020304" pitchFamily="18" charset="0"/>
                <a:cs typeface="Times New Roman" panose="02020603050405020304" pitchFamily="18" charset="0"/>
              </a:rPr>
              <a:t>Status</a:t>
            </a:r>
            <a:r>
              <a:rPr lang="en-US" sz="2400" dirty="0">
                <a:effectLst/>
                <a:latin typeface="Times New Roman" panose="02020603050405020304" pitchFamily="18" charset="0"/>
                <a:ea typeface="Times New Roman" panose="02020603050405020304" pitchFamily="18" charset="0"/>
                <a:cs typeface="Times New Roman" panose="02020603050405020304" pitchFamily="18" charset="0"/>
              </a:rPr>
              <a:t> : The user view the file requested  status, i.e. pending and Accepted.</a:t>
            </a:r>
          </a:p>
          <a:p>
            <a:pPr>
              <a:lnSpc>
                <a:spcPct val="100000"/>
              </a:lnSpc>
              <a:buFont typeface="Arial" panose="020B0604020202020204" pitchFamily="34" charset="0"/>
              <a:buChar char="•"/>
            </a:pPr>
            <a:r>
              <a:rPr lang="en-IN" sz="2400" b="1" dirty="0">
                <a:effectLst/>
                <a:latin typeface="Times New Roman" panose="02020603050405020304" pitchFamily="18" charset="0"/>
                <a:ea typeface="Times New Roman" panose="02020603050405020304" pitchFamily="18" charset="0"/>
                <a:cs typeface="Times New Roman" panose="02020603050405020304" pitchFamily="18" charset="0"/>
              </a:rPr>
              <a:t>Download </a:t>
            </a:r>
            <a:r>
              <a:rPr lang="en-IN" sz="2400" dirty="0">
                <a:effectLst/>
                <a:latin typeface="Times New Roman" panose="02020603050405020304" pitchFamily="18" charset="0"/>
                <a:ea typeface="Times New Roman" panose="02020603050405020304" pitchFamily="18" charset="0"/>
                <a:cs typeface="Times New Roman" panose="02020603050405020304" pitchFamily="18" charset="0"/>
              </a:rPr>
              <a:t>: user can download the file if his request is accepted. Here Encryption file converted into decryption format (original File) can be Download.</a:t>
            </a:r>
          </a:p>
          <a:p>
            <a:pPr>
              <a:lnSpc>
                <a:spcPct val="100000"/>
              </a:lnSpc>
              <a:buFont typeface="Arial" panose="020B0604020202020204" pitchFamily="34" charset="0"/>
              <a:buChar char="•"/>
            </a:pPr>
            <a:endParaRPr lang="en-IN" sz="24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nSpc>
                <a:spcPct val="100000"/>
              </a:lnSpc>
              <a:buFont typeface="Arial" panose="020B0604020202020204" pitchFamily="34" charset="0"/>
              <a:buChar char="•"/>
            </a:pPr>
            <a:endParaRPr lang="en-IN" sz="2600" dirty="0"/>
          </a:p>
        </p:txBody>
      </p:sp>
    </p:spTree>
    <p:extLst>
      <p:ext uri="{BB962C8B-B14F-4D97-AF65-F5344CB8AC3E}">
        <p14:creationId xmlns:p14="http://schemas.microsoft.com/office/powerpoint/2010/main" val="39707912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B90849-B844-4952-2F60-F11BEF5B76C4}"/>
              </a:ext>
            </a:extLst>
          </p:cNvPr>
          <p:cNvSpPr>
            <a:spLocks noGrp="1"/>
          </p:cNvSpPr>
          <p:nvPr>
            <p:ph type="title"/>
          </p:nvPr>
        </p:nvSpPr>
        <p:spPr/>
        <p:txBody>
          <a:bodyPr/>
          <a:lstStyle/>
          <a:p>
            <a:pPr algn="ctr"/>
            <a:r>
              <a:rPr lang="en-US" dirty="0"/>
              <a:t>Planning</a:t>
            </a:r>
            <a:endParaRPr lang="en-IN" dirty="0"/>
          </a:p>
        </p:txBody>
      </p:sp>
      <p:graphicFrame>
        <p:nvGraphicFramePr>
          <p:cNvPr id="9" name="Table 9">
            <a:extLst>
              <a:ext uri="{FF2B5EF4-FFF2-40B4-BE49-F238E27FC236}">
                <a16:creationId xmlns:a16="http://schemas.microsoft.com/office/drawing/2014/main" id="{FD9A5CB0-FE50-ECFA-D304-9EC8F35452A4}"/>
              </a:ext>
            </a:extLst>
          </p:cNvPr>
          <p:cNvGraphicFramePr>
            <a:graphicFrameLocks noGrp="1"/>
          </p:cNvGraphicFramePr>
          <p:nvPr>
            <p:ph idx="1"/>
            <p:extLst>
              <p:ext uri="{D42A27DB-BD31-4B8C-83A1-F6EECF244321}">
                <p14:modId xmlns:p14="http://schemas.microsoft.com/office/powerpoint/2010/main" val="2696232910"/>
              </p:ext>
            </p:extLst>
          </p:nvPr>
        </p:nvGraphicFramePr>
        <p:xfrm>
          <a:off x="204835" y="1892808"/>
          <a:ext cx="11782325" cy="3072384"/>
        </p:xfrm>
        <a:graphic>
          <a:graphicData uri="http://schemas.openxmlformats.org/drawingml/2006/table">
            <a:tbl>
              <a:tblPr firstRow="1" bandRow="1">
                <a:tableStyleId>{5C22544A-7EE6-4342-B048-85BDC9FD1C3A}</a:tableStyleId>
              </a:tblPr>
              <a:tblGrid>
                <a:gridCol w="1041009">
                  <a:extLst>
                    <a:ext uri="{9D8B030D-6E8A-4147-A177-3AD203B41FA5}">
                      <a16:colId xmlns:a16="http://schemas.microsoft.com/office/drawing/2014/main" val="1098180165"/>
                    </a:ext>
                  </a:extLst>
                </a:gridCol>
                <a:gridCol w="6814900">
                  <a:extLst>
                    <a:ext uri="{9D8B030D-6E8A-4147-A177-3AD203B41FA5}">
                      <a16:colId xmlns:a16="http://schemas.microsoft.com/office/drawing/2014/main" val="3883188111"/>
                    </a:ext>
                  </a:extLst>
                </a:gridCol>
                <a:gridCol w="3926416">
                  <a:extLst>
                    <a:ext uri="{9D8B030D-6E8A-4147-A177-3AD203B41FA5}">
                      <a16:colId xmlns:a16="http://schemas.microsoft.com/office/drawing/2014/main" val="2759116943"/>
                    </a:ext>
                  </a:extLst>
                </a:gridCol>
              </a:tblGrid>
              <a:tr h="370840">
                <a:tc>
                  <a:txBody>
                    <a:bodyPr/>
                    <a:lstStyle/>
                    <a:p>
                      <a:pPr marL="0" indent="0" algn="just" defTabSz="914400" rtl="0" eaLnBrk="1" latinLnBrk="0" hangingPunct="1">
                        <a:lnSpc>
                          <a:spcPct val="80000"/>
                        </a:lnSpc>
                        <a:spcBef>
                          <a:spcPts val="1000"/>
                        </a:spcBef>
                        <a:buFont typeface="Wingdings" panose="05000000000000000000" pitchFamily="2" charset="2"/>
                        <a:buNone/>
                      </a:pPr>
                      <a:r>
                        <a:rPr lang="en-US" sz="2400" kern="1200" dirty="0" err="1">
                          <a:solidFill>
                            <a:schemeClr val="tx1"/>
                          </a:solidFill>
                          <a:latin typeface="Times New Roman" panose="02020603050405020304" pitchFamily="18" charset="0"/>
                          <a:ea typeface="+mn-ea"/>
                          <a:cs typeface="Times New Roman" panose="02020603050405020304" pitchFamily="18" charset="0"/>
                        </a:rPr>
                        <a:t>S.No</a:t>
                      </a:r>
                      <a:endParaRPr lang="en-IN" sz="2400" kern="1200" dirty="0">
                        <a:solidFill>
                          <a:schemeClr val="tx1"/>
                        </a:solidFill>
                        <a:latin typeface="Times New Roman" panose="02020603050405020304" pitchFamily="18" charset="0"/>
                        <a:ea typeface="+mn-ea"/>
                        <a:cs typeface="Times New Roman" panose="02020603050405020304" pitchFamily="18" charset="0"/>
                      </a:endParaRPr>
                    </a:p>
                  </a:txBody>
                  <a:tcPr/>
                </a:tc>
                <a:tc>
                  <a:txBody>
                    <a:bodyPr/>
                    <a:lstStyle/>
                    <a:p>
                      <a:pPr marL="0" indent="0" algn="just" defTabSz="914400" rtl="0" eaLnBrk="1" latinLnBrk="0" hangingPunct="1">
                        <a:lnSpc>
                          <a:spcPct val="80000"/>
                        </a:lnSpc>
                        <a:spcBef>
                          <a:spcPts val="1000"/>
                        </a:spcBef>
                        <a:buFont typeface="Wingdings" panose="05000000000000000000" pitchFamily="2" charset="2"/>
                        <a:buNone/>
                      </a:pPr>
                      <a:r>
                        <a:rPr lang="en-US" sz="2400" kern="1200" dirty="0">
                          <a:solidFill>
                            <a:schemeClr val="tx1"/>
                          </a:solidFill>
                          <a:latin typeface="Times New Roman" panose="02020603050405020304" pitchFamily="18" charset="0"/>
                          <a:ea typeface="+mn-ea"/>
                          <a:cs typeface="Times New Roman" panose="02020603050405020304" pitchFamily="18" charset="0"/>
                        </a:rPr>
                        <a:t> Development Stage</a:t>
                      </a:r>
                      <a:endParaRPr lang="en-IN" sz="2400" kern="1200" dirty="0">
                        <a:solidFill>
                          <a:schemeClr val="tx1"/>
                        </a:solidFill>
                        <a:latin typeface="Times New Roman" panose="02020603050405020304" pitchFamily="18" charset="0"/>
                        <a:ea typeface="+mn-ea"/>
                        <a:cs typeface="Times New Roman" panose="02020603050405020304" pitchFamily="18" charset="0"/>
                      </a:endParaRPr>
                    </a:p>
                  </a:txBody>
                  <a:tcPr/>
                </a:tc>
                <a:tc>
                  <a:txBody>
                    <a:bodyPr/>
                    <a:lstStyle/>
                    <a:p>
                      <a:pPr marL="0" indent="0" algn="just" defTabSz="914400" rtl="0" eaLnBrk="1" latinLnBrk="0" hangingPunct="1">
                        <a:lnSpc>
                          <a:spcPct val="80000"/>
                        </a:lnSpc>
                        <a:spcBef>
                          <a:spcPts val="1000"/>
                        </a:spcBef>
                        <a:buFont typeface="Wingdings" panose="05000000000000000000" pitchFamily="2" charset="2"/>
                        <a:buNone/>
                      </a:pPr>
                      <a:r>
                        <a:rPr lang="en-US" sz="2400" kern="1200" dirty="0">
                          <a:solidFill>
                            <a:schemeClr val="tx1"/>
                          </a:solidFill>
                          <a:latin typeface="Times New Roman" panose="02020603050405020304" pitchFamily="18" charset="0"/>
                          <a:ea typeface="+mn-ea"/>
                          <a:cs typeface="Times New Roman" panose="02020603050405020304" pitchFamily="18" charset="0"/>
                        </a:rPr>
                        <a:t>Duration</a:t>
                      </a:r>
                      <a:endParaRPr lang="en-IN" sz="2400" kern="1200" dirty="0">
                        <a:solidFill>
                          <a:schemeClr val="tx1"/>
                        </a:solidFill>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300236177"/>
                  </a:ext>
                </a:extLst>
              </a:tr>
              <a:tr h="370840">
                <a:tc>
                  <a:txBody>
                    <a:bodyPr/>
                    <a:lstStyle/>
                    <a:p>
                      <a:pPr marL="0" indent="0" algn="just" defTabSz="914400" rtl="0" eaLnBrk="1" latinLnBrk="0" hangingPunct="1">
                        <a:lnSpc>
                          <a:spcPct val="80000"/>
                        </a:lnSpc>
                        <a:spcBef>
                          <a:spcPts val="1000"/>
                        </a:spcBef>
                        <a:buFont typeface="Wingdings" panose="05000000000000000000" pitchFamily="2" charset="2"/>
                        <a:buNone/>
                      </a:pPr>
                      <a:r>
                        <a:rPr lang="en-US" sz="2400" kern="1200">
                          <a:solidFill>
                            <a:schemeClr val="tx1"/>
                          </a:solidFill>
                          <a:latin typeface="Times New Roman" panose="02020603050405020304" pitchFamily="18" charset="0"/>
                          <a:ea typeface="+mn-ea"/>
                          <a:cs typeface="Times New Roman" panose="02020603050405020304" pitchFamily="18" charset="0"/>
                        </a:rPr>
                        <a:t>1.</a:t>
                      </a:r>
                      <a:endParaRPr lang="en-IN" sz="2400" kern="1200" dirty="0">
                        <a:solidFill>
                          <a:schemeClr val="tx1"/>
                        </a:solidFill>
                        <a:latin typeface="Times New Roman" panose="02020603050405020304" pitchFamily="18" charset="0"/>
                        <a:ea typeface="+mn-ea"/>
                        <a:cs typeface="Times New Roman" panose="02020603050405020304" pitchFamily="18" charset="0"/>
                      </a:endParaRPr>
                    </a:p>
                  </a:txBody>
                  <a:tcPr/>
                </a:tc>
                <a:tc>
                  <a:txBody>
                    <a:bodyPr/>
                    <a:lstStyle/>
                    <a:p>
                      <a:pPr marL="0" indent="0" algn="just" defTabSz="914400" rtl="0" eaLnBrk="1" latinLnBrk="0" hangingPunct="1">
                        <a:lnSpc>
                          <a:spcPct val="80000"/>
                        </a:lnSpc>
                        <a:spcBef>
                          <a:spcPts val="1000"/>
                        </a:spcBef>
                        <a:buFont typeface="Wingdings" panose="05000000000000000000" pitchFamily="2" charset="2"/>
                        <a:buNone/>
                      </a:pPr>
                      <a:r>
                        <a:rPr lang="en-US" sz="2400" kern="1200">
                          <a:solidFill>
                            <a:schemeClr val="tx1"/>
                          </a:solidFill>
                          <a:latin typeface="Times New Roman" panose="02020603050405020304" pitchFamily="18" charset="0"/>
                          <a:ea typeface="+mn-ea"/>
                          <a:cs typeface="Times New Roman" panose="02020603050405020304" pitchFamily="18" charset="0"/>
                        </a:rPr>
                        <a:t>Domain and Title</a:t>
                      </a:r>
                      <a:endParaRPr lang="en-IN" sz="2400" kern="1200" dirty="0">
                        <a:solidFill>
                          <a:schemeClr val="tx1"/>
                        </a:solidFill>
                        <a:latin typeface="Times New Roman" panose="02020603050405020304" pitchFamily="18" charset="0"/>
                        <a:ea typeface="+mn-ea"/>
                        <a:cs typeface="Times New Roman" panose="02020603050405020304" pitchFamily="18" charset="0"/>
                      </a:endParaRPr>
                    </a:p>
                  </a:txBody>
                  <a:tcPr/>
                </a:tc>
                <a:tc>
                  <a:txBody>
                    <a:bodyPr/>
                    <a:lstStyle/>
                    <a:p>
                      <a:pPr marL="0" indent="0" algn="just" defTabSz="914400" rtl="0" eaLnBrk="1" latinLnBrk="0" hangingPunct="1">
                        <a:lnSpc>
                          <a:spcPct val="80000"/>
                        </a:lnSpc>
                        <a:spcBef>
                          <a:spcPts val="1000"/>
                        </a:spcBef>
                        <a:buFont typeface="Wingdings" panose="05000000000000000000" pitchFamily="2" charset="2"/>
                        <a:buNone/>
                      </a:pPr>
                      <a:r>
                        <a:rPr lang="en-US" sz="2400" kern="1200">
                          <a:solidFill>
                            <a:schemeClr val="tx1"/>
                          </a:solidFill>
                          <a:latin typeface="Times New Roman" panose="02020603050405020304" pitchFamily="18" charset="0"/>
                          <a:ea typeface="+mn-ea"/>
                          <a:cs typeface="Times New Roman" panose="02020603050405020304" pitchFamily="18" charset="0"/>
                        </a:rPr>
                        <a:t>1 week</a:t>
                      </a:r>
                      <a:endParaRPr lang="en-IN" sz="2400" kern="1200" dirty="0">
                        <a:solidFill>
                          <a:schemeClr val="tx1"/>
                        </a:solidFill>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3212736713"/>
                  </a:ext>
                </a:extLst>
              </a:tr>
              <a:tr h="370840">
                <a:tc>
                  <a:txBody>
                    <a:bodyPr/>
                    <a:lstStyle/>
                    <a:p>
                      <a:pPr marL="0" indent="0" algn="just" defTabSz="914400" rtl="0" eaLnBrk="1" latinLnBrk="0" hangingPunct="1">
                        <a:lnSpc>
                          <a:spcPct val="80000"/>
                        </a:lnSpc>
                        <a:spcBef>
                          <a:spcPts val="1000"/>
                        </a:spcBef>
                        <a:buFont typeface="Wingdings" panose="05000000000000000000" pitchFamily="2" charset="2"/>
                        <a:buNone/>
                      </a:pPr>
                      <a:r>
                        <a:rPr lang="en-US" sz="2400" kern="1200">
                          <a:solidFill>
                            <a:schemeClr val="tx1"/>
                          </a:solidFill>
                          <a:latin typeface="Times New Roman" panose="02020603050405020304" pitchFamily="18" charset="0"/>
                          <a:ea typeface="+mn-ea"/>
                          <a:cs typeface="Times New Roman" panose="02020603050405020304" pitchFamily="18" charset="0"/>
                        </a:rPr>
                        <a:t>2.</a:t>
                      </a:r>
                      <a:endParaRPr lang="en-IN" sz="2400" kern="1200" dirty="0">
                        <a:solidFill>
                          <a:schemeClr val="tx1"/>
                        </a:solidFill>
                        <a:latin typeface="Times New Roman" panose="02020603050405020304" pitchFamily="18" charset="0"/>
                        <a:ea typeface="+mn-ea"/>
                        <a:cs typeface="Times New Roman" panose="02020603050405020304" pitchFamily="18" charset="0"/>
                      </a:endParaRPr>
                    </a:p>
                  </a:txBody>
                  <a:tcPr/>
                </a:tc>
                <a:tc>
                  <a:txBody>
                    <a:bodyPr/>
                    <a:lstStyle/>
                    <a:p>
                      <a:pPr marL="0" indent="0" algn="just" defTabSz="914400" rtl="0" eaLnBrk="1" latinLnBrk="0" hangingPunct="1">
                        <a:lnSpc>
                          <a:spcPct val="80000"/>
                        </a:lnSpc>
                        <a:spcBef>
                          <a:spcPts val="1000"/>
                        </a:spcBef>
                        <a:buFont typeface="Wingdings" panose="05000000000000000000" pitchFamily="2" charset="2"/>
                        <a:buNone/>
                      </a:pPr>
                      <a:r>
                        <a:rPr lang="en-US" sz="2400" kern="1200">
                          <a:solidFill>
                            <a:schemeClr val="tx1"/>
                          </a:solidFill>
                          <a:latin typeface="Times New Roman" panose="02020603050405020304" pitchFamily="18" charset="0"/>
                          <a:ea typeface="+mn-ea"/>
                          <a:cs typeface="Times New Roman" panose="02020603050405020304" pitchFamily="18" charset="0"/>
                        </a:rPr>
                        <a:t>Literature Survey</a:t>
                      </a:r>
                      <a:endParaRPr lang="en-IN" sz="2400" kern="1200" dirty="0">
                        <a:solidFill>
                          <a:schemeClr val="tx1"/>
                        </a:solidFill>
                        <a:latin typeface="Times New Roman" panose="02020603050405020304" pitchFamily="18" charset="0"/>
                        <a:ea typeface="+mn-ea"/>
                        <a:cs typeface="Times New Roman" panose="02020603050405020304" pitchFamily="18" charset="0"/>
                      </a:endParaRPr>
                    </a:p>
                  </a:txBody>
                  <a:tcPr>
                    <a:solidFill>
                      <a:schemeClr val="accent1">
                        <a:tint val="40000"/>
                      </a:schemeClr>
                    </a:solidFill>
                  </a:tcPr>
                </a:tc>
                <a:tc>
                  <a:txBody>
                    <a:bodyPr/>
                    <a:lstStyle/>
                    <a:p>
                      <a:pPr marL="0" indent="0" algn="just" defTabSz="914400" rtl="0" eaLnBrk="1" latinLnBrk="0" hangingPunct="1">
                        <a:lnSpc>
                          <a:spcPct val="80000"/>
                        </a:lnSpc>
                        <a:spcBef>
                          <a:spcPts val="1000"/>
                        </a:spcBef>
                        <a:buFont typeface="Wingdings" panose="05000000000000000000" pitchFamily="2" charset="2"/>
                        <a:buNone/>
                      </a:pPr>
                      <a:r>
                        <a:rPr lang="en-US" sz="2400" kern="1200">
                          <a:solidFill>
                            <a:schemeClr val="tx1"/>
                          </a:solidFill>
                          <a:latin typeface="Times New Roman" panose="02020603050405020304" pitchFamily="18" charset="0"/>
                          <a:ea typeface="+mn-ea"/>
                          <a:cs typeface="Times New Roman" panose="02020603050405020304" pitchFamily="18" charset="0"/>
                        </a:rPr>
                        <a:t>2 weeks</a:t>
                      </a:r>
                      <a:endParaRPr lang="en-IN" sz="2400" kern="1200" dirty="0">
                        <a:solidFill>
                          <a:schemeClr val="tx1"/>
                        </a:solidFill>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975123531"/>
                  </a:ext>
                </a:extLst>
              </a:tr>
              <a:tr h="370840">
                <a:tc>
                  <a:txBody>
                    <a:bodyPr/>
                    <a:lstStyle/>
                    <a:p>
                      <a:pPr marL="0" indent="0" algn="just" defTabSz="914400" rtl="0" eaLnBrk="1" latinLnBrk="0" hangingPunct="1">
                        <a:lnSpc>
                          <a:spcPct val="80000"/>
                        </a:lnSpc>
                        <a:spcBef>
                          <a:spcPts val="1000"/>
                        </a:spcBef>
                        <a:buFont typeface="Wingdings" panose="05000000000000000000" pitchFamily="2" charset="2"/>
                        <a:buNone/>
                      </a:pPr>
                      <a:r>
                        <a:rPr lang="en-US" sz="2400" kern="1200">
                          <a:solidFill>
                            <a:schemeClr val="tx1"/>
                          </a:solidFill>
                          <a:latin typeface="Times New Roman" panose="02020603050405020304" pitchFamily="18" charset="0"/>
                          <a:ea typeface="+mn-ea"/>
                          <a:cs typeface="Times New Roman" panose="02020603050405020304" pitchFamily="18" charset="0"/>
                        </a:rPr>
                        <a:t>3.</a:t>
                      </a:r>
                      <a:endParaRPr lang="en-IN" sz="2400" kern="1200" dirty="0">
                        <a:solidFill>
                          <a:schemeClr val="tx1"/>
                        </a:solidFill>
                        <a:latin typeface="Times New Roman" panose="02020603050405020304" pitchFamily="18" charset="0"/>
                        <a:ea typeface="+mn-ea"/>
                        <a:cs typeface="Times New Roman" panose="02020603050405020304" pitchFamily="18" charset="0"/>
                      </a:endParaRPr>
                    </a:p>
                  </a:txBody>
                  <a:tcPr/>
                </a:tc>
                <a:tc>
                  <a:txBody>
                    <a:bodyPr/>
                    <a:lstStyle/>
                    <a:p>
                      <a:pPr marL="0" marR="0" lvl="0" indent="0" algn="just" defTabSz="914400" rtl="0" eaLnBrk="1" fontAlgn="auto" latinLnBrk="0" hangingPunct="1">
                        <a:lnSpc>
                          <a:spcPct val="80000"/>
                        </a:lnSpc>
                        <a:spcBef>
                          <a:spcPts val="1000"/>
                        </a:spcBef>
                        <a:spcAft>
                          <a:spcPts val="0"/>
                        </a:spcAft>
                        <a:buClrTx/>
                        <a:buSzTx/>
                        <a:buFont typeface="Wingdings" panose="05000000000000000000" pitchFamily="2" charset="2"/>
                        <a:buNone/>
                        <a:tabLst/>
                        <a:defRPr/>
                      </a:pPr>
                      <a:r>
                        <a:rPr lang="en-US" sz="2400" kern="1200">
                          <a:solidFill>
                            <a:schemeClr val="tx1"/>
                          </a:solidFill>
                          <a:latin typeface="Times New Roman" panose="02020603050405020304" pitchFamily="18" charset="0"/>
                          <a:ea typeface="+mn-ea"/>
                          <a:cs typeface="Times New Roman" panose="02020603050405020304" pitchFamily="18" charset="0"/>
                        </a:rPr>
                        <a:t>Planning</a:t>
                      </a:r>
                      <a:endParaRPr lang="en-IN" sz="2400" kern="1200" dirty="0">
                        <a:solidFill>
                          <a:schemeClr val="tx1"/>
                        </a:solidFill>
                        <a:latin typeface="Times New Roman" panose="02020603050405020304" pitchFamily="18" charset="0"/>
                        <a:ea typeface="+mn-ea"/>
                        <a:cs typeface="Times New Roman" panose="02020603050405020304" pitchFamily="18" charset="0"/>
                      </a:endParaRPr>
                    </a:p>
                  </a:txBody>
                  <a:tcPr/>
                </a:tc>
                <a:tc>
                  <a:txBody>
                    <a:bodyPr/>
                    <a:lstStyle/>
                    <a:p>
                      <a:pPr marL="0" indent="0" algn="just" defTabSz="914400" rtl="0" eaLnBrk="1" latinLnBrk="0" hangingPunct="1">
                        <a:lnSpc>
                          <a:spcPct val="80000"/>
                        </a:lnSpc>
                        <a:spcBef>
                          <a:spcPts val="1000"/>
                        </a:spcBef>
                        <a:buFont typeface="Wingdings" panose="05000000000000000000" pitchFamily="2" charset="2"/>
                        <a:buNone/>
                      </a:pPr>
                      <a:r>
                        <a:rPr lang="en-US" sz="2400" kern="1200">
                          <a:solidFill>
                            <a:schemeClr val="tx1"/>
                          </a:solidFill>
                          <a:latin typeface="Times New Roman" panose="02020603050405020304" pitchFamily="18" charset="0"/>
                          <a:ea typeface="+mn-ea"/>
                          <a:cs typeface="Times New Roman" panose="02020603050405020304" pitchFamily="18" charset="0"/>
                        </a:rPr>
                        <a:t>1 week</a:t>
                      </a:r>
                      <a:endParaRPr lang="en-IN" sz="2400" kern="1200" dirty="0">
                        <a:solidFill>
                          <a:schemeClr val="tx1"/>
                        </a:solidFill>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2427582949"/>
                  </a:ext>
                </a:extLst>
              </a:tr>
              <a:tr h="370840">
                <a:tc>
                  <a:txBody>
                    <a:bodyPr/>
                    <a:lstStyle/>
                    <a:p>
                      <a:pPr marL="0" indent="0" algn="just" defTabSz="914400" rtl="0" eaLnBrk="1" latinLnBrk="0" hangingPunct="1">
                        <a:lnSpc>
                          <a:spcPct val="80000"/>
                        </a:lnSpc>
                        <a:spcBef>
                          <a:spcPts val="1000"/>
                        </a:spcBef>
                        <a:buFont typeface="Wingdings" panose="05000000000000000000" pitchFamily="2" charset="2"/>
                        <a:buNone/>
                      </a:pPr>
                      <a:r>
                        <a:rPr lang="en-US" sz="2400" kern="1200">
                          <a:solidFill>
                            <a:schemeClr val="tx1"/>
                          </a:solidFill>
                          <a:latin typeface="Times New Roman" panose="02020603050405020304" pitchFamily="18" charset="0"/>
                          <a:ea typeface="+mn-ea"/>
                          <a:cs typeface="Times New Roman" panose="02020603050405020304" pitchFamily="18" charset="0"/>
                        </a:rPr>
                        <a:t>4.</a:t>
                      </a:r>
                      <a:endParaRPr lang="en-IN" sz="2400" kern="1200" dirty="0">
                        <a:solidFill>
                          <a:schemeClr val="tx1"/>
                        </a:solidFill>
                        <a:latin typeface="Times New Roman" panose="02020603050405020304" pitchFamily="18" charset="0"/>
                        <a:ea typeface="+mn-ea"/>
                        <a:cs typeface="Times New Roman" panose="02020603050405020304" pitchFamily="18" charset="0"/>
                      </a:endParaRPr>
                    </a:p>
                  </a:txBody>
                  <a:tcPr/>
                </a:tc>
                <a:tc>
                  <a:txBody>
                    <a:bodyPr/>
                    <a:lstStyle/>
                    <a:p>
                      <a:pPr marL="0" marR="0" lvl="0" indent="0" algn="just" defTabSz="914400" rtl="0" eaLnBrk="1" fontAlgn="auto" latinLnBrk="0" hangingPunct="1">
                        <a:lnSpc>
                          <a:spcPct val="80000"/>
                        </a:lnSpc>
                        <a:spcBef>
                          <a:spcPts val="1000"/>
                        </a:spcBef>
                        <a:spcAft>
                          <a:spcPts val="0"/>
                        </a:spcAft>
                        <a:buClrTx/>
                        <a:buSzTx/>
                        <a:buFont typeface="Wingdings" panose="05000000000000000000" pitchFamily="2" charset="2"/>
                        <a:buNone/>
                        <a:tabLst/>
                        <a:defRPr/>
                      </a:pPr>
                      <a:r>
                        <a:rPr lang="en-US" sz="2400" kern="1200">
                          <a:solidFill>
                            <a:schemeClr val="tx1"/>
                          </a:solidFill>
                          <a:latin typeface="Times New Roman" panose="02020603050405020304" pitchFamily="18" charset="0"/>
                          <a:ea typeface="+mn-ea"/>
                          <a:cs typeface="Times New Roman" panose="02020603050405020304" pitchFamily="18" charset="0"/>
                        </a:rPr>
                        <a:t>Design</a:t>
                      </a:r>
                      <a:endParaRPr lang="en-IN" sz="2400" kern="1200" dirty="0">
                        <a:solidFill>
                          <a:schemeClr val="tx1"/>
                        </a:solidFill>
                        <a:latin typeface="Times New Roman" panose="02020603050405020304" pitchFamily="18" charset="0"/>
                        <a:ea typeface="+mn-ea"/>
                        <a:cs typeface="Times New Roman" panose="02020603050405020304" pitchFamily="18" charset="0"/>
                      </a:endParaRPr>
                    </a:p>
                  </a:txBody>
                  <a:tcPr/>
                </a:tc>
                <a:tc>
                  <a:txBody>
                    <a:bodyPr/>
                    <a:lstStyle/>
                    <a:p>
                      <a:pPr marL="0" indent="0" algn="just" defTabSz="914400" rtl="0" eaLnBrk="1" latinLnBrk="0" hangingPunct="1">
                        <a:lnSpc>
                          <a:spcPct val="80000"/>
                        </a:lnSpc>
                        <a:spcBef>
                          <a:spcPts val="1000"/>
                        </a:spcBef>
                        <a:buFont typeface="Wingdings" panose="05000000000000000000" pitchFamily="2" charset="2"/>
                        <a:buNone/>
                      </a:pPr>
                      <a:r>
                        <a:rPr lang="en-US" sz="2400" kern="1200">
                          <a:solidFill>
                            <a:schemeClr val="tx1"/>
                          </a:solidFill>
                          <a:latin typeface="Times New Roman" panose="02020603050405020304" pitchFamily="18" charset="0"/>
                          <a:ea typeface="+mn-ea"/>
                          <a:cs typeface="Times New Roman" panose="02020603050405020304" pitchFamily="18" charset="0"/>
                        </a:rPr>
                        <a:t>1 week</a:t>
                      </a:r>
                      <a:endParaRPr lang="en-IN" sz="2400" kern="1200" dirty="0">
                        <a:solidFill>
                          <a:schemeClr val="tx1"/>
                        </a:solidFill>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105132437"/>
                  </a:ext>
                </a:extLst>
              </a:tr>
              <a:tr h="370840">
                <a:tc>
                  <a:txBody>
                    <a:bodyPr/>
                    <a:lstStyle/>
                    <a:p>
                      <a:pPr marL="0" indent="0" algn="just" defTabSz="914400" rtl="0" eaLnBrk="1" latinLnBrk="0" hangingPunct="1">
                        <a:lnSpc>
                          <a:spcPct val="80000"/>
                        </a:lnSpc>
                        <a:spcBef>
                          <a:spcPts val="1000"/>
                        </a:spcBef>
                        <a:buFont typeface="Wingdings" panose="05000000000000000000" pitchFamily="2" charset="2"/>
                        <a:buNone/>
                      </a:pPr>
                      <a:r>
                        <a:rPr lang="en-US" sz="2400" kern="1200">
                          <a:solidFill>
                            <a:schemeClr val="tx1"/>
                          </a:solidFill>
                          <a:latin typeface="Times New Roman" panose="02020603050405020304" pitchFamily="18" charset="0"/>
                          <a:ea typeface="+mn-ea"/>
                          <a:cs typeface="Times New Roman" panose="02020603050405020304" pitchFamily="18" charset="0"/>
                        </a:rPr>
                        <a:t>5. </a:t>
                      </a:r>
                      <a:endParaRPr lang="en-IN" sz="2400" kern="1200" dirty="0">
                        <a:solidFill>
                          <a:schemeClr val="tx1"/>
                        </a:solidFill>
                        <a:latin typeface="Times New Roman" panose="02020603050405020304" pitchFamily="18" charset="0"/>
                        <a:ea typeface="+mn-ea"/>
                        <a:cs typeface="Times New Roman" panose="02020603050405020304" pitchFamily="18" charset="0"/>
                      </a:endParaRPr>
                    </a:p>
                  </a:txBody>
                  <a:tcPr/>
                </a:tc>
                <a:tc>
                  <a:txBody>
                    <a:bodyPr/>
                    <a:lstStyle/>
                    <a:p>
                      <a:pPr marL="0" indent="0" algn="just" defTabSz="914400" rtl="0" eaLnBrk="1" latinLnBrk="0" hangingPunct="1">
                        <a:lnSpc>
                          <a:spcPct val="80000"/>
                        </a:lnSpc>
                        <a:spcBef>
                          <a:spcPts val="1000"/>
                        </a:spcBef>
                        <a:buFont typeface="Wingdings" panose="05000000000000000000" pitchFamily="2" charset="2"/>
                        <a:buNone/>
                      </a:pPr>
                      <a:r>
                        <a:rPr lang="en-US" sz="2400" kern="1200">
                          <a:solidFill>
                            <a:schemeClr val="tx1"/>
                          </a:solidFill>
                          <a:latin typeface="Times New Roman" panose="02020603050405020304" pitchFamily="18" charset="0"/>
                          <a:ea typeface="+mn-ea"/>
                          <a:cs typeface="Times New Roman" panose="02020603050405020304" pitchFamily="18" charset="0"/>
                        </a:rPr>
                        <a:t>Requirements Gathering</a:t>
                      </a:r>
                      <a:endParaRPr lang="en-IN" sz="2400" kern="1200" dirty="0">
                        <a:solidFill>
                          <a:schemeClr val="tx1"/>
                        </a:solidFill>
                        <a:latin typeface="Times New Roman" panose="02020603050405020304" pitchFamily="18" charset="0"/>
                        <a:ea typeface="+mn-ea"/>
                        <a:cs typeface="Times New Roman" panose="02020603050405020304" pitchFamily="18" charset="0"/>
                      </a:endParaRPr>
                    </a:p>
                  </a:txBody>
                  <a:tcPr/>
                </a:tc>
                <a:tc>
                  <a:txBody>
                    <a:bodyPr/>
                    <a:lstStyle/>
                    <a:p>
                      <a:pPr marL="0" indent="0" algn="just" defTabSz="914400" rtl="0" eaLnBrk="1" latinLnBrk="0" hangingPunct="1">
                        <a:lnSpc>
                          <a:spcPct val="80000"/>
                        </a:lnSpc>
                        <a:spcBef>
                          <a:spcPts val="1000"/>
                        </a:spcBef>
                        <a:buFont typeface="Wingdings" panose="05000000000000000000" pitchFamily="2" charset="2"/>
                        <a:buNone/>
                      </a:pPr>
                      <a:r>
                        <a:rPr lang="en-US" sz="2400" kern="1200">
                          <a:solidFill>
                            <a:schemeClr val="tx1"/>
                          </a:solidFill>
                          <a:latin typeface="Times New Roman" panose="02020603050405020304" pitchFamily="18" charset="0"/>
                          <a:ea typeface="+mn-ea"/>
                          <a:cs typeface="Times New Roman" panose="02020603050405020304" pitchFamily="18" charset="0"/>
                        </a:rPr>
                        <a:t>1 week</a:t>
                      </a:r>
                      <a:endParaRPr lang="en-IN" sz="2400" kern="1200" dirty="0">
                        <a:solidFill>
                          <a:schemeClr val="tx1"/>
                        </a:solidFill>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1461026591"/>
                  </a:ext>
                </a:extLst>
              </a:tr>
              <a:tr h="370840">
                <a:tc>
                  <a:txBody>
                    <a:bodyPr/>
                    <a:lstStyle/>
                    <a:p>
                      <a:pPr marL="0" indent="0" algn="just" defTabSz="914400" rtl="0" eaLnBrk="1" latinLnBrk="0" hangingPunct="1">
                        <a:lnSpc>
                          <a:spcPct val="80000"/>
                        </a:lnSpc>
                        <a:spcBef>
                          <a:spcPts val="1000"/>
                        </a:spcBef>
                        <a:buFont typeface="Wingdings" panose="05000000000000000000" pitchFamily="2" charset="2"/>
                        <a:buNone/>
                      </a:pPr>
                      <a:r>
                        <a:rPr lang="en-US" sz="2400" kern="1200">
                          <a:solidFill>
                            <a:schemeClr val="tx1"/>
                          </a:solidFill>
                          <a:latin typeface="Times New Roman" panose="02020603050405020304" pitchFamily="18" charset="0"/>
                          <a:ea typeface="+mn-ea"/>
                          <a:cs typeface="Times New Roman" panose="02020603050405020304" pitchFamily="18" charset="0"/>
                        </a:rPr>
                        <a:t>6.</a:t>
                      </a:r>
                      <a:endParaRPr lang="en-IN" sz="2400" kern="1200" dirty="0">
                        <a:solidFill>
                          <a:schemeClr val="tx1"/>
                        </a:solidFill>
                        <a:latin typeface="Times New Roman" panose="02020603050405020304" pitchFamily="18" charset="0"/>
                        <a:ea typeface="+mn-ea"/>
                        <a:cs typeface="Times New Roman" panose="02020603050405020304" pitchFamily="18" charset="0"/>
                      </a:endParaRPr>
                    </a:p>
                  </a:txBody>
                  <a:tcPr/>
                </a:tc>
                <a:tc>
                  <a:txBody>
                    <a:bodyPr/>
                    <a:lstStyle/>
                    <a:p>
                      <a:pPr marL="0" indent="0" algn="just" defTabSz="914400" rtl="0" eaLnBrk="1" latinLnBrk="0" hangingPunct="1">
                        <a:lnSpc>
                          <a:spcPct val="80000"/>
                        </a:lnSpc>
                        <a:spcBef>
                          <a:spcPts val="1000"/>
                        </a:spcBef>
                        <a:buFont typeface="Wingdings" panose="05000000000000000000" pitchFamily="2" charset="2"/>
                        <a:buNone/>
                      </a:pPr>
                      <a:r>
                        <a:rPr lang="en-US" sz="2400" kern="1200">
                          <a:solidFill>
                            <a:schemeClr val="tx1"/>
                          </a:solidFill>
                          <a:latin typeface="Times New Roman" panose="02020603050405020304" pitchFamily="18" charset="0"/>
                          <a:ea typeface="+mn-ea"/>
                          <a:cs typeface="Times New Roman" panose="02020603050405020304" pitchFamily="18" charset="0"/>
                        </a:rPr>
                        <a:t>Testing</a:t>
                      </a:r>
                      <a:endParaRPr lang="en-IN" sz="2400" kern="1200" dirty="0">
                        <a:solidFill>
                          <a:schemeClr val="tx1"/>
                        </a:solidFill>
                        <a:latin typeface="Times New Roman" panose="02020603050405020304" pitchFamily="18" charset="0"/>
                        <a:ea typeface="+mn-ea"/>
                        <a:cs typeface="Times New Roman" panose="02020603050405020304" pitchFamily="18" charset="0"/>
                      </a:endParaRPr>
                    </a:p>
                  </a:txBody>
                  <a:tcPr/>
                </a:tc>
                <a:tc>
                  <a:txBody>
                    <a:bodyPr/>
                    <a:lstStyle/>
                    <a:p>
                      <a:pPr marL="0" indent="0" algn="just" defTabSz="914400" rtl="0" eaLnBrk="1" latinLnBrk="0" hangingPunct="1">
                        <a:lnSpc>
                          <a:spcPct val="80000"/>
                        </a:lnSpc>
                        <a:spcBef>
                          <a:spcPts val="1000"/>
                        </a:spcBef>
                        <a:buFont typeface="Wingdings" panose="05000000000000000000" pitchFamily="2" charset="2"/>
                        <a:buNone/>
                      </a:pPr>
                      <a:r>
                        <a:rPr lang="en-US" sz="2400" kern="1200">
                          <a:solidFill>
                            <a:schemeClr val="tx1"/>
                          </a:solidFill>
                          <a:latin typeface="Times New Roman" panose="02020603050405020304" pitchFamily="18" charset="0"/>
                          <a:ea typeface="+mn-ea"/>
                          <a:cs typeface="Times New Roman" panose="02020603050405020304" pitchFamily="18" charset="0"/>
                        </a:rPr>
                        <a:t>3 weeks</a:t>
                      </a:r>
                      <a:endParaRPr lang="en-IN" sz="2400" kern="1200" dirty="0">
                        <a:solidFill>
                          <a:schemeClr val="tx1"/>
                        </a:solidFill>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1865917861"/>
                  </a:ext>
                </a:extLst>
              </a:tr>
              <a:tr h="370840">
                <a:tc>
                  <a:txBody>
                    <a:bodyPr/>
                    <a:lstStyle/>
                    <a:p>
                      <a:pPr marL="0" indent="0" algn="just" defTabSz="914400" rtl="0" eaLnBrk="1" latinLnBrk="0" hangingPunct="1">
                        <a:lnSpc>
                          <a:spcPct val="80000"/>
                        </a:lnSpc>
                        <a:spcBef>
                          <a:spcPts val="1000"/>
                        </a:spcBef>
                        <a:buFont typeface="Wingdings" panose="05000000000000000000" pitchFamily="2" charset="2"/>
                        <a:buNone/>
                      </a:pPr>
                      <a:r>
                        <a:rPr lang="en-US" sz="2400" kern="1200">
                          <a:solidFill>
                            <a:schemeClr val="tx1"/>
                          </a:solidFill>
                          <a:latin typeface="Times New Roman" panose="02020603050405020304" pitchFamily="18" charset="0"/>
                          <a:ea typeface="+mn-ea"/>
                          <a:cs typeface="Times New Roman" panose="02020603050405020304" pitchFamily="18" charset="0"/>
                        </a:rPr>
                        <a:t>7.</a:t>
                      </a:r>
                      <a:endParaRPr lang="en-IN" sz="2400" kern="1200" dirty="0">
                        <a:solidFill>
                          <a:schemeClr val="tx1"/>
                        </a:solidFill>
                        <a:latin typeface="Times New Roman" panose="02020603050405020304" pitchFamily="18" charset="0"/>
                        <a:ea typeface="+mn-ea"/>
                        <a:cs typeface="Times New Roman" panose="02020603050405020304" pitchFamily="18" charset="0"/>
                      </a:endParaRPr>
                    </a:p>
                  </a:txBody>
                  <a:tcPr/>
                </a:tc>
                <a:tc>
                  <a:txBody>
                    <a:bodyPr/>
                    <a:lstStyle/>
                    <a:p>
                      <a:pPr marL="0" indent="0" algn="just" defTabSz="914400" rtl="0" eaLnBrk="1" latinLnBrk="0" hangingPunct="1">
                        <a:lnSpc>
                          <a:spcPct val="80000"/>
                        </a:lnSpc>
                        <a:spcBef>
                          <a:spcPts val="1000"/>
                        </a:spcBef>
                        <a:buFont typeface="Wingdings" panose="05000000000000000000" pitchFamily="2" charset="2"/>
                        <a:buNone/>
                      </a:pPr>
                      <a:r>
                        <a:rPr lang="en-US" sz="2400" kern="1200">
                          <a:solidFill>
                            <a:schemeClr val="tx1"/>
                          </a:solidFill>
                          <a:latin typeface="Times New Roman" panose="02020603050405020304" pitchFamily="18" charset="0"/>
                          <a:ea typeface="+mn-ea"/>
                          <a:cs typeface="Times New Roman" panose="02020603050405020304" pitchFamily="18" charset="0"/>
                        </a:rPr>
                        <a:t>Implementation</a:t>
                      </a:r>
                      <a:endParaRPr lang="en-IN" sz="2400" kern="1200" dirty="0">
                        <a:solidFill>
                          <a:schemeClr val="tx1"/>
                        </a:solidFill>
                        <a:latin typeface="Times New Roman" panose="02020603050405020304" pitchFamily="18" charset="0"/>
                        <a:ea typeface="+mn-ea"/>
                        <a:cs typeface="Times New Roman" panose="02020603050405020304" pitchFamily="18" charset="0"/>
                      </a:endParaRPr>
                    </a:p>
                  </a:txBody>
                  <a:tcPr/>
                </a:tc>
                <a:tc>
                  <a:txBody>
                    <a:bodyPr/>
                    <a:lstStyle/>
                    <a:p>
                      <a:pPr marL="0" indent="0" algn="just" defTabSz="914400" rtl="0" eaLnBrk="1" latinLnBrk="0" hangingPunct="1">
                        <a:lnSpc>
                          <a:spcPct val="80000"/>
                        </a:lnSpc>
                        <a:spcBef>
                          <a:spcPts val="1000"/>
                        </a:spcBef>
                        <a:buFont typeface="Wingdings" panose="05000000000000000000" pitchFamily="2" charset="2"/>
                        <a:buNone/>
                      </a:pPr>
                      <a:r>
                        <a:rPr lang="en-US" sz="2400" kern="1200" dirty="0">
                          <a:solidFill>
                            <a:schemeClr val="tx1"/>
                          </a:solidFill>
                          <a:latin typeface="Times New Roman" panose="02020603050405020304" pitchFamily="18" charset="0"/>
                          <a:ea typeface="+mn-ea"/>
                          <a:cs typeface="Times New Roman" panose="02020603050405020304" pitchFamily="18" charset="0"/>
                        </a:rPr>
                        <a:t>4 weeks</a:t>
                      </a:r>
                      <a:endParaRPr lang="en-IN" sz="2400" kern="1200" dirty="0">
                        <a:solidFill>
                          <a:schemeClr val="tx1"/>
                        </a:solidFill>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461106552"/>
                  </a:ext>
                </a:extLst>
              </a:tr>
            </a:tbl>
          </a:graphicData>
        </a:graphic>
      </p:graphicFrame>
      <p:sp>
        <p:nvSpPr>
          <p:cNvPr id="5" name="TextBox 4">
            <a:extLst>
              <a:ext uri="{FF2B5EF4-FFF2-40B4-BE49-F238E27FC236}">
                <a16:creationId xmlns:a16="http://schemas.microsoft.com/office/drawing/2014/main" id="{7310ACFC-B53D-A302-A86C-A8E2D006EE78}"/>
              </a:ext>
            </a:extLst>
          </p:cNvPr>
          <p:cNvSpPr txBox="1"/>
          <p:nvPr/>
        </p:nvSpPr>
        <p:spPr>
          <a:xfrm>
            <a:off x="204835" y="1260506"/>
            <a:ext cx="6183086" cy="387798"/>
          </a:xfrm>
          <a:prstGeom prst="rect">
            <a:avLst/>
          </a:prstGeom>
          <a:noFill/>
        </p:spPr>
        <p:txBody>
          <a:bodyPr wrap="square">
            <a:spAutoFit/>
          </a:bodyPr>
          <a:lstStyle/>
          <a:p>
            <a:pPr algn="just">
              <a:lnSpc>
                <a:spcPct val="80000"/>
              </a:lnSpc>
              <a:spcBef>
                <a:spcPts val="1000"/>
              </a:spcBef>
            </a:pPr>
            <a:r>
              <a:rPr lang="en-IN" sz="2400" b="1" dirty="0">
                <a:latin typeface="Times New Roman" panose="02020603050405020304" pitchFamily="18" charset="0"/>
                <a:cs typeface="Times New Roman" panose="02020603050405020304" pitchFamily="18" charset="0"/>
              </a:rPr>
              <a:t>Work Schedule</a:t>
            </a:r>
          </a:p>
        </p:txBody>
      </p:sp>
    </p:spTree>
    <p:extLst>
      <p:ext uri="{BB962C8B-B14F-4D97-AF65-F5344CB8AC3E}">
        <p14:creationId xmlns:p14="http://schemas.microsoft.com/office/powerpoint/2010/main" val="25253984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Design - ER Diagram</a:t>
            </a:r>
          </a:p>
        </p:txBody>
      </p:sp>
      <p:sp>
        <p:nvSpPr>
          <p:cNvPr id="3" name="Content Placeholder 2"/>
          <p:cNvSpPr>
            <a:spLocks noGrp="1"/>
          </p:cNvSpPr>
          <p:nvPr>
            <p:ph idx="1"/>
          </p:nvPr>
        </p:nvSpPr>
        <p:spPr/>
        <p:txBody>
          <a:bodyPr/>
          <a:lstStyle/>
          <a:p>
            <a:pPr marL="0" indent="0">
              <a:lnSpc>
                <a:spcPct val="80000"/>
              </a:lnSpc>
              <a:buNone/>
            </a:pPr>
            <a:r>
              <a:rPr lang="en-US" sz="2400" dirty="0"/>
              <a:t>The ER diagram was created to help grasp the entire scenario. It was used to conceive the phenomena, actions, and interactions between numerous entities, as well as to arrive at the precise requirements in a complete manner. </a:t>
            </a:r>
            <a:endParaRPr lang="en-US" sz="2400" b="1"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1FAA6D-7637-5E88-CF28-4D2EF60270E3}"/>
              </a:ext>
            </a:extLst>
          </p:cNvPr>
          <p:cNvSpPr>
            <a:spLocks noGrp="1"/>
          </p:cNvSpPr>
          <p:nvPr>
            <p:ph type="title"/>
          </p:nvPr>
        </p:nvSpPr>
        <p:spPr/>
        <p:txBody>
          <a:bodyPr/>
          <a:lstStyle/>
          <a:p>
            <a:pPr algn="ctr"/>
            <a:r>
              <a:rPr lang="en-US" dirty="0"/>
              <a:t>Comments</a:t>
            </a:r>
            <a:endParaRPr lang="en-IN" dirty="0"/>
          </a:p>
        </p:txBody>
      </p:sp>
      <p:sp>
        <p:nvSpPr>
          <p:cNvPr id="3" name="Content Placeholder 2">
            <a:extLst>
              <a:ext uri="{FF2B5EF4-FFF2-40B4-BE49-F238E27FC236}">
                <a16:creationId xmlns:a16="http://schemas.microsoft.com/office/drawing/2014/main" id="{6524DFE5-F7A5-9ADB-AFD3-08EBD7A4FB1F}"/>
              </a:ext>
            </a:extLst>
          </p:cNvPr>
          <p:cNvSpPr>
            <a:spLocks noGrp="1"/>
          </p:cNvSpPr>
          <p:nvPr>
            <p:ph idx="1"/>
          </p:nvPr>
        </p:nvSpPr>
        <p:spPr/>
        <p:txBody>
          <a:bodyPr/>
          <a:lstStyle/>
          <a:p>
            <a:r>
              <a:rPr lang="en-US" sz="2400" dirty="0"/>
              <a:t>Justify the Title</a:t>
            </a:r>
          </a:p>
          <a:p>
            <a:r>
              <a:rPr lang="en-US" sz="2400" spc="-1" dirty="0">
                <a:solidFill>
                  <a:srgbClr val="000000"/>
                </a:solidFill>
                <a:latin typeface="Times New Roman"/>
              </a:rPr>
              <a:t>What are the algorithms you have used?</a:t>
            </a:r>
            <a:endParaRPr lang="en-US" sz="2400" b="0" strike="noStrike" spc="-1" dirty="0">
              <a:solidFill>
                <a:srgbClr val="000000"/>
              </a:solidFill>
              <a:latin typeface="Times New Roman"/>
            </a:endParaRPr>
          </a:p>
          <a:p>
            <a:r>
              <a:rPr lang="en-US" sz="2400" b="0" strike="noStrike" spc="-1" dirty="0">
                <a:solidFill>
                  <a:srgbClr val="000000"/>
                </a:solidFill>
                <a:latin typeface="Times New Roman"/>
              </a:rPr>
              <a:t>What is the purpose of using symmetric encryption</a:t>
            </a:r>
            <a:r>
              <a:rPr lang="en-US" sz="2400" spc="-1" dirty="0">
                <a:solidFill>
                  <a:srgbClr val="000000"/>
                </a:solidFill>
                <a:latin typeface="Times New Roman"/>
              </a:rPr>
              <a:t>?</a:t>
            </a:r>
          </a:p>
          <a:p>
            <a:pPr marL="0" indent="0">
              <a:buNone/>
            </a:pPr>
            <a:endParaRPr lang="en-US" sz="2400" dirty="0"/>
          </a:p>
        </p:txBody>
      </p:sp>
    </p:spTree>
    <p:extLst>
      <p:ext uri="{BB962C8B-B14F-4D97-AF65-F5344CB8AC3E}">
        <p14:creationId xmlns:p14="http://schemas.microsoft.com/office/powerpoint/2010/main" val="14853564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02A70F-5A7B-42DD-1A57-AD9121D1AD0A}"/>
              </a:ext>
            </a:extLst>
          </p:cNvPr>
          <p:cNvSpPr>
            <a:spLocks noGrp="1"/>
          </p:cNvSpPr>
          <p:nvPr>
            <p:ph type="title"/>
          </p:nvPr>
        </p:nvSpPr>
        <p:spPr>
          <a:xfrm>
            <a:off x="0" y="232759"/>
            <a:ext cx="12192000" cy="714892"/>
          </a:xfrm>
        </p:spPr>
        <p:txBody>
          <a:bodyPr/>
          <a:lstStyle/>
          <a:p>
            <a:pPr algn="ctr"/>
            <a:r>
              <a:rPr lang="en-US" dirty="0"/>
              <a:t>Design - Use Case Diagram</a:t>
            </a:r>
            <a:endParaRPr lang="en-IN" dirty="0"/>
          </a:p>
        </p:txBody>
      </p:sp>
      <p:sp>
        <p:nvSpPr>
          <p:cNvPr id="5" name="Content Placeholder 4">
            <a:extLst>
              <a:ext uri="{FF2B5EF4-FFF2-40B4-BE49-F238E27FC236}">
                <a16:creationId xmlns:a16="http://schemas.microsoft.com/office/drawing/2014/main" id="{B927CC78-32BB-8A6D-F34F-EB71508CC01A}"/>
              </a:ext>
            </a:extLst>
          </p:cNvPr>
          <p:cNvSpPr>
            <a:spLocks noGrp="1"/>
          </p:cNvSpPr>
          <p:nvPr>
            <p:ph idx="1"/>
          </p:nvPr>
        </p:nvSpPr>
        <p:spPr/>
        <p:txBody>
          <a:bodyPr>
            <a:normAutofit/>
          </a:bodyPr>
          <a:lstStyle/>
          <a:p>
            <a:pPr marL="0" indent="0">
              <a:buNone/>
            </a:pPr>
            <a:endParaRPr lang="en-IN" b="1" dirty="0"/>
          </a:p>
        </p:txBody>
      </p:sp>
      <p:pic>
        <p:nvPicPr>
          <p:cNvPr id="6" name="Picture 5">
            <a:extLst>
              <a:ext uri="{FF2B5EF4-FFF2-40B4-BE49-F238E27FC236}">
                <a16:creationId xmlns:a16="http://schemas.microsoft.com/office/drawing/2014/main" id="{6A485EEE-0D6F-4DDC-E92E-7DF74D3B850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812211" y="1311215"/>
            <a:ext cx="6142007" cy="4899804"/>
          </a:xfrm>
          <a:prstGeom prst="rect">
            <a:avLst/>
          </a:prstGeom>
          <a:noFill/>
          <a:ln>
            <a:noFill/>
          </a:ln>
        </p:spPr>
      </p:pic>
    </p:spTree>
    <p:extLst>
      <p:ext uri="{BB962C8B-B14F-4D97-AF65-F5344CB8AC3E}">
        <p14:creationId xmlns:p14="http://schemas.microsoft.com/office/powerpoint/2010/main" val="39208986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994453-0E19-E896-D595-CC1C80549961}"/>
              </a:ext>
            </a:extLst>
          </p:cNvPr>
          <p:cNvSpPr>
            <a:spLocks noGrp="1"/>
          </p:cNvSpPr>
          <p:nvPr>
            <p:ph type="title"/>
          </p:nvPr>
        </p:nvSpPr>
        <p:spPr/>
        <p:txBody>
          <a:bodyPr/>
          <a:lstStyle/>
          <a:p>
            <a:pPr algn="ctr"/>
            <a:r>
              <a:rPr lang="en-US" dirty="0"/>
              <a:t>Design - Activity Diagram </a:t>
            </a:r>
            <a:endParaRPr lang="en-IN" dirty="0"/>
          </a:p>
        </p:txBody>
      </p:sp>
      <p:sp>
        <p:nvSpPr>
          <p:cNvPr id="5" name="Content Placeholder 4">
            <a:extLst>
              <a:ext uri="{FF2B5EF4-FFF2-40B4-BE49-F238E27FC236}">
                <a16:creationId xmlns:a16="http://schemas.microsoft.com/office/drawing/2014/main" id="{F58AA7A2-569C-1D37-7247-A0A415D518AA}"/>
              </a:ext>
            </a:extLst>
          </p:cNvPr>
          <p:cNvSpPr>
            <a:spLocks noGrp="1"/>
          </p:cNvSpPr>
          <p:nvPr>
            <p:ph idx="1"/>
          </p:nvPr>
        </p:nvSpPr>
        <p:spPr/>
        <p:txBody>
          <a:bodyPr/>
          <a:lstStyle/>
          <a:p>
            <a:endParaRPr lang="en-IN" dirty="0"/>
          </a:p>
        </p:txBody>
      </p:sp>
      <p:pic>
        <p:nvPicPr>
          <p:cNvPr id="6" name="Picture 5">
            <a:extLst>
              <a:ext uri="{FF2B5EF4-FFF2-40B4-BE49-F238E27FC236}">
                <a16:creationId xmlns:a16="http://schemas.microsoft.com/office/drawing/2014/main" id="{B6AC2BEB-CCE6-AC5E-7DA2-DA482371435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003321" y="1190445"/>
            <a:ext cx="2424022" cy="5451422"/>
          </a:xfrm>
          <a:prstGeom prst="rect">
            <a:avLst/>
          </a:prstGeom>
          <a:noFill/>
          <a:ln>
            <a:noFill/>
          </a:ln>
        </p:spPr>
      </p:pic>
    </p:spTree>
    <p:extLst>
      <p:ext uri="{BB962C8B-B14F-4D97-AF65-F5344CB8AC3E}">
        <p14:creationId xmlns:p14="http://schemas.microsoft.com/office/powerpoint/2010/main" val="6175065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87551E-E308-1576-DBD0-8EF3D4AAC5A2}"/>
              </a:ext>
            </a:extLst>
          </p:cNvPr>
          <p:cNvSpPr>
            <a:spLocks noGrp="1"/>
          </p:cNvSpPr>
          <p:nvPr>
            <p:ph type="title"/>
          </p:nvPr>
        </p:nvSpPr>
        <p:spPr/>
        <p:txBody>
          <a:bodyPr/>
          <a:lstStyle/>
          <a:p>
            <a:pPr algn="ctr"/>
            <a:r>
              <a:rPr lang="en-IN" dirty="0"/>
              <a:t>Design - Sequence Diagram</a:t>
            </a:r>
          </a:p>
        </p:txBody>
      </p:sp>
      <p:sp>
        <p:nvSpPr>
          <p:cNvPr id="4" name="Content Placeholder 3">
            <a:extLst>
              <a:ext uri="{FF2B5EF4-FFF2-40B4-BE49-F238E27FC236}">
                <a16:creationId xmlns:a16="http://schemas.microsoft.com/office/drawing/2014/main" id="{D1BAE69D-CEC5-F0D4-C7B5-445D0EFB6F16}"/>
              </a:ext>
            </a:extLst>
          </p:cNvPr>
          <p:cNvSpPr>
            <a:spLocks noGrp="1"/>
          </p:cNvSpPr>
          <p:nvPr>
            <p:ph idx="1"/>
          </p:nvPr>
        </p:nvSpPr>
        <p:spPr/>
        <p:txBody>
          <a:bodyPr/>
          <a:lstStyle/>
          <a:p>
            <a:pPr marL="0" indent="0">
              <a:buNone/>
            </a:pPr>
            <a:r>
              <a:rPr lang="en-IN" dirty="0"/>
              <a:t> </a:t>
            </a:r>
          </a:p>
        </p:txBody>
      </p:sp>
      <p:pic>
        <p:nvPicPr>
          <p:cNvPr id="6" name="Picture 5">
            <a:extLst>
              <a:ext uri="{FF2B5EF4-FFF2-40B4-BE49-F238E27FC236}">
                <a16:creationId xmlns:a16="http://schemas.microsoft.com/office/drawing/2014/main" id="{78587C85-8C62-B1F1-2FFB-3C085A018F1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381555" y="1097279"/>
            <a:ext cx="4942936" cy="5331347"/>
          </a:xfrm>
          <a:prstGeom prst="rect">
            <a:avLst/>
          </a:prstGeom>
          <a:noFill/>
          <a:ln>
            <a:noFill/>
          </a:ln>
        </p:spPr>
      </p:pic>
    </p:spTree>
    <p:extLst>
      <p:ext uri="{BB962C8B-B14F-4D97-AF65-F5344CB8AC3E}">
        <p14:creationId xmlns:p14="http://schemas.microsoft.com/office/powerpoint/2010/main" val="5976373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29FC81-2914-9D37-9A4E-888856072894}"/>
              </a:ext>
            </a:extLst>
          </p:cNvPr>
          <p:cNvSpPr>
            <a:spLocks noGrp="1"/>
          </p:cNvSpPr>
          <p:nvPr>
            <p:ph type="title"/>
          </p:nvPr>
        </p:nvSpPr>
        <p:spPr>
          <a:xfrm>
            <a:off x="0" y="232759"/>
            <a:ext cx="12192000" cy="714892"/>
          </a:xfrm>
        </p:spPr>
        <p:txBody>
          <a:bodyPr/>
          <a:lstStyle/>
          <a:p>
            <a:pPr algn="ctr"/>
            <a:r>
              <a:rPr lang="en-IN" dirty="0"/>
              <a:t>Design - System Architecture</a:t>
            </a:r>
          </a:p>
        </p:txBody>
      </p:sp>
      <p:pic>
        <p:nvPicPr>
          <p:cNvPr id="4" name="Content Placeholder 3">
            <a:extLst>
              <a:ext uri="{FF2B5EF4-FFF2-40B4-BE49-F238E27FC236}">
                <a16:creationId xmlns:a16="http://schemas.microsoft.com/office/drawing/2014/main" id="{14452C08-6EC6-D123-2407-63F9565EDBF1}"/>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413125" y="1547019"/>
            <a:ext cx="5353050" cy="4495800"/>
          </a:xfrm>
          <a:prstGeom prst="rect">
            <a:avLst/>
          </a:prstGeom>
          <a:noFill/>
          <a:ln>
            <a:noFill/>
          </a:ln>
        </p:spPr>
      </p:pic>
    </p:spTree>
    <p:extLst>
      <p:ext uri="{BB962C8B-B14F-4D97-AF65-F5344CB8AC3E}">
        <p14:creationId xmlns:p14="http://schemas.microsoft.com/office/powerpoint/2010/main" val="2752231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A4C9A7-F3EF-853F-893A-A1BF93DA452F}"/>
              </a:ext>
            </a:extLst>
          </p:cNvPr>
          <p:cNvSpPr>
            <a:spLocks noGrp="1"/>
          </p:cNvSpPr>
          <p:nvPr>
            <p:ph type="title"/>
          </p:nvPr>
        </p:nvSpPr>
        <p:spPr>
          <a:xfrm>
            <a:off x="0" y="232759"/>
            <a:ext cx="12192000" cy="714892"/>
          </a:xfrm>
        </p:spPr>
        <p:txBody>
          <a:bodyPr/>
          <a:lstStyle/>
          <a:p>
            <a:pPr algn="ctr"/>
            <a:r>
              <a:rPr lang="en-IN" dirty="0"/>
              <a:t>Implementation</a:t>
            </a:r>
          </a:p>
        </p:txBody>
      </p:sp>
      <p:sp>
        <p:nvSpPr>
          <p:cNvPr id="7" name="TextBox 6">
            <a:extLst>
              <a:ext uri="{FF2B5EF4-FFF2-40B4-BE49-F238E27FC236}">
                <a16:creationId xmlns:a16="http://schemas.microsoft.com/office/drawing/2014/main" id="{46568643-1761-4FDF-C32D-8BEDA64471B4}"/>
              </a:ext>
            </a:extLst>
          </p:cNvPr>
          <p:cNvSpPr txBox="1"/>
          <p:nvPr/>
        </p:nvSpPr>
        <p:spPr>
          <a:xfrm>
            <a:off x="165295" y="1083984"/>
            <a:ext cx="6182750" cy="369332"/>
          </a:xfrm>
          <a:prstGeom prst="rect">
            <a:avLst/>
          </a:prstGeom>
          <a:noFill/>
        </p:spPr>
        <p:txBody>
          <a:bodyPr wrap="square">
            <a:spAutoFit/>
          </a:bodyPr>
          <a:lstStyle/>
          <a:p>
            <a:r>
              <a:rPr lang="en-US" sz="1800" b="1" dirty="0">
                <a:latin typeface="Times New Roman" panose="02020603050405020304" pitchFamily="18" charset="0"/>
                <a:cs typeface="Times New Roman" panose="02020603050405020304" pitchFamily="18" charset="0"/>
              </a:rPr>
              <a:t>LOGIN PAGE CODE</a:t>
            </a:r>
            <a:endParaRPr lang="en-IN" dirty="0"/>
          </a:p>
        </p:txBody>
      </p:sp>
      <p:pic>
        <p:nvPicPr>
          <p:cNvPr id="12" name="Content Placeholder 11">
            <a:extLst>
              <a:ext uri="{FF2B5EF4-FFF2-40B4-BE49-F238E27FC236}">
                <a16:creationId xmlns:a16="http://schemas.microsoft.com/office/drawing/2014/main" id="{5C024D73-CEF5-74EE-BD93-3463085D2F62}"/>
              </a:ext>
            </a:extLst>
          </p:cNvPr>
          <p:cNvPicPr>
            <a:picLocks noGrp="1" noChangeAspect="1"/>
          </p:cNvPicPr>
          <p:nvPr>
            <p:ph idx="1"/>
          </p:nvPr>
        </p:nvPicPr>
        <p:blipFill>
          <a:blip r:embed="rId2"/>
          <a:stretch>
            <a:fillRect/>
          </a:stretch>
        </p:blipFill>
        <p:spPr>
          <a:xfrm>
            <a:off x="270582" y="1453316"/>
            <a:ext cx="5972175" cy="4829175"/>
          </a:xfrm>
        </p:spPr>
      </p:pic>
      <p:pic>
        <p:nvPicPr>
          <p:cNvPr id="14" name="Picture 13">
            <a:extLst>
              <a:ext uri="{FF2B5EF4-FFF2-40B4-BE49-F238E27FC236}">
                <a16:creationId xmlns:a16="http://schemas.microsoft.com/office/drawing/2014/main" id="{A8CF4D1F-A77B-7BB7-BE2E-39A0BC80FBF9}"/>
              </a:ext>
            </a:extLst>
          </p:cNvPr>
          <p:cNvPicPr>
            <a:picLocks noChangeAspect="1"/>
          </p:cNvPicPr>
          <p:nvPr/>
        </p:nvPicPr>
        <p:blipFill>
          <a:blip r:embed="rId3"/>
          <a:stretch>
            <a:fillRect/>
          </a:stretch>
        </p:blipFill>
        <p:spPr>
          <a:xfrm>
            <a:off x="6453332" y="1083984"/>
            <a:ext cx="5029200" cy="5048250"/>
          </a:xfrm>
          <a:prstGeom prst="rect">
            <a:avLst/>
          </a:prstGeom>
        </p:spPr>
      </p:pic>
    </p:spTree>
    <p:extLst>
      <p:ext uri="{BB962C8B-B14F-4D97-AF65-F5344CB8AC3E}">
        <p14:creationId xmlns:p14="http://schemas.microsoft.com/office/powerpoint/2010/main" val="34569398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A35C3F-0393-325C-8C8E-C7F5A5C368C9}"/>
              </a:ext>
            </a:extLst>
          </p:cNvPr>
          <p:cNvSpPr>
            <a:spLocks noGrp="1"/>
          </p:cNvSpPr>
          <p:nvPr>
            <p:ph type="title"/>
          </p:nvPr>
        </p:nvSpPr>
        <p:spPr/>
        <p:txBody>
          <a:bodyPr/>
          <a:lstStyle/>
          <a:p>
            <a:pPr algn="ctr"/>
            <a:r>
              <a:rPr lang="en-US" dirty="0"/>
              <a:t>Implementation</a:t>
            </a:r>
            <a:endParaRPr lang="en-IN" dirty="0"/>
          </a:p>
        </p:txBody>
      </p:sp>
      <p:pic>
        <p:nvPicPr>
          <p:cNvPr id="7" name="Picture 6">
            <a:extLst>
              <a:ext uri="{FF2B5EF4-FFF2-40B4-BE49-F238E27FC236}">
                <a16:creationId xmlns:a16="http://schemas.microsoft.com/office/drawing/2014/main" id="{827F9A9E-D73F-0158-C6E2-9E574DE74663}"/>
              </a:ext>
            </a:extLst>
          </p:cNvPr>
          <p:cNvPicPr>
            <a:picLocks noChangeAspect="1"/>
          </p:cNvPicPr>
          <p:nvPr/>
        </p:nvPicPr>
        <p:blipFill>
          <a:blip r:embed="rId2"/>
          <a:stretch>
            <a:fillRect/>
          </a:stretch>
        </p:blipFill>
        <p:spPr>
          <a:xfrm>
            <a:off x="5793398" y="1307209"/>
            <a:ext cx="5810250" cy="4572000"/>
          </a:xfrm>
          <a:prstGeom prst="rect">
            <a:avLst/>
          </a:prstGeom>
        </p:spPr>
      </p:pic>
      <p:pic>
        <p:nvPicPr>
          <p:cNvPr id="10" name="Content Placeholder 9">
            <a:extLst>
              <a:ext uri="{FF2B5EF4-FFF2-40B4-BE49-F238E27FC236}">
                <a16:creationId xmlns:a16="http://schemas.microsoft.com/office/drawing/2014/main" id="{0AC5D5C9-3D82-79C6-B4FD-70DA26B33252}"/>
              </a:ext>
            </a:extLst>
          </p:cNvPr>
          <p:cNvPicPr>
            <a:picLocks noGrp="1" noChangeAspect="1"/>
          </p:cNvPicPr>
          <p:nvPr>
            <p:ph idx="1"/>
          </p:nvPr>
        </p:nvPicPr>
        <p:blipFill>
          <a:blip r:embed="rId3"/>
          <a:stretch>
            <a:fillRect/>
          </a:stretch>
        </p:blipFill>
        <p:spPr>
          <a:xfrm>
            <a:off x="5793398" y="1241333"/>
            <a:ext cx="5057909" cy="5383908"/>
          </a:xfrm>
        </p:spPr>
      </p:pic>
      <p:pic>
        <p:nvPicPr>
          <p:cNvPr id="8" name="Picture 7">
            <a:extLst>
              <a:ext uri="{FF2B5EF4-FFF2-40B4-BE49-F238E27FC236}">
                <a16:creationId xmlns:a16="http://schemas.microsoft.com/office/drawing/2014/main" id="{9E8337C5-3E36-4098-6CE0-77EB9A5BB355}"/>
              </a:ext>
            </a:extLst>
          </p:cNvPr>
          <p:cNvPicPr>
            <a:picLocks noChangeAspect="1"/>
          </p:cNvPicPr>
          <p:nvPr/>
        </p:nvPicPr>
        <p:blipFill>
          <a:blip r:embed="rId4"/>
          <a:stretch>
            <a:fillRect/>
          </a:stretch>
        </p:blipFill>
        <p:spPr>
          <a:xfrm>
            <a:off x="419939" y="1307209"/>
            <a:ext cx="5153025" cy="4810125"/>
          </a:xfrm>
          <a:prstGeom prst="rect">
            <a:avLst/>
          </a:prstGeom>
        </p:spPr>
      </p:pic>
    </p:spTree>
    <p:extLst>
      <p:ext uri="{BB962C8B-B14F-4D97-AF65-F5344CB8AC3E}">
        <p14:creationId xmlns:p14="http://schemas.microsoft.com/office/powerpoint/2010/main" val="27188466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23B4C9-A698-2511-A75C-6493A26CEB28}"/>
              </a:ext>
            </a:extLst>
          </p:cNvPr>
          <p:cNvSpPr>
            <a:spLocks noGrp="1"/>
          </p:cNvSpPr>
          <p:nvPr>
            <p:ph type="title"/>
          </p:nvPr>
        </p:nvSpPr>
        <p:spPr/>
        <p:txBody>
          <a:bodyPr/>
          <a:lstStyle/>
          <a:p>
            <a:pPr algn="ctr"/>
            <a:r>
              <a:rPr lang="en-US" dirty="0"/>
              <a:t>Implementation</a:t>
            </a:r>
            <a:endParaRPr lang="en-IN" dirty="0"/>
          </a:p>
        </p:txBody>
      </p:sp>
      <p:pic>
        <p:nvPicPr>
          <p:cNvPr id="10" name="Content Placeholder 9">
            <a:extLst>
              <a:ext uri="{FF2B5EF4-FFF2-40B4-BE49-F238E27FC236}">
                <a16:creationId xmlns:a16="http://schemas.microsoft.com/office/drawing/2014/main" id="{F1085CC8-EF5D-5364-B5EC-D6A5F44B890F}"/>
              </a:ext>
            </a:extLst>
          </p:cNvPr>
          <p:cNvPicPr>
            <a:picLocks noGrp="1" noChangeAspect="1"/>
          </p:cNvPicPr>
          <p:nvPr>
            <p:ph idx="1"/>
          </p:nvPr>
        </p:nvPicPr>
        <p:blipFill>
          <a:blip r:embed="rId2"/>
          <a:stretch>
            <a:fillRect/>
          </a:stretch>
        </p:blipFill>
        <p:spPr>
          <a:xfrm>
            <a:off x="185737" y="1096169"/>
            <a:ext cx="5910263" cy="5247235"/>
          </a:xfrm>
        </p:spPr>
      </p:pic>
      <p:pic>
        <p:nvPicPr>
          <p:cNvPr id="12" name="Picture 11">
            <a:extLst>
              <a:ext uri="{FF2B5EF4-FFF2-40B4-BE49-F238E27FC236}">
                <a16:creationId xmlns:a16="http://schemas.microsoft.com/office/drawing/2014/main" id="{E9074942-EC2F-FD4F-8D27-BF6E0A87D379}"/>
              </a:ext>
            </a:extLst>
          </p:cNvPr>
          <p:cNvPicPr>
            <a:picLocks noChangeAspect="1"/>
          </p:cNvPicPr>
          <p:nvPr/>
        </p:nvPicPr>
        <p:blipFill>
          <a:blip r:embed="rId3"/>
          <a:stretch>
            <a:fillRect/>
          </a:stretch>
        </p:blipFill>
        <p:spPr>
          <a:xfrm>
            <a:off x="6299200" y="1096170"/>
            <a:ext cx="5283200" cy="5406230"/>
          </a:xfrm>
          <a:prstGeom prst="rect">
            <a:avLst/>
          </a:prstGeom>
        </p:spPr>
      </p:pic>
    </p:spTree>
    <p:extLst>
      <p:ext uri="{BB962C8B-B14F-4D97-AF65-F5344CB8AC3E}">
        <p14:creationId xmlns:p14="http://schemas.microsoft.com/office/powerpoint/2010/main" val="15268726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D7E36B-1E8E-9310-344B-3EF47C74F9B0}"/>
              </a:ext>
            </a:extLst>
          </p:cNvPr>
          <p:cNvSpPr>
            <a:spLocks noGrp="1"/>
          </p:cNvSpPr>
          <p:nvPr>
            <p:ph type="title"/>
          </p:nvPr>
        </p:nvSpPr>
        <p:spPr/>
        <p:txBody>
          <a:bodyPr/>
          <a:lstStyle/>
          <a:p>
            <a:pPr algn="ctr"/>
            <a:r>
              <a:rPr lang="en-IN" dirty="0"/>
              <a:t>Implementation</a:t>
            </a:r>
          </a:p>
        </p:txBody>
      </p:sp>
      <p:sp>
        <p:nvSpPr>
          <p:cNvPr id="6" name="Content Placeholder 5">
            <a:extLst>
              <a:ext uri="{FF2B5EF4-FFF2-40B4-BE49-F238E27FC236}">
                <a16:creationId xmlns:a16="http://schemas.microsoft.com/office/drawing/2014/main" id="{525888E4-7031-2B67-D603-C11D0561C6D0}"/>
              </a:ext>
            </a:extLst>
          </p:cNvPr>
          <p:cNvSpPr>
            <a:spLocks noGrp="1"/>
          </p:cNvSpPr>
          <p:nvPr>
            <p:ph idx="1"/>
          </p:nvPr>
        </p:nvSpPr>
        <p:spPr/>
        <p:txBody>
          <a:bodyPr/>
          <a:lstStyle/>
          <a:p>
            <a:pPr marL="0" indent="0">
              <a:buNone/>
            </a:pPr>
            <a:r>
              <a:rPr lang="en-IN" b="1" dirty="0"/>
              <a:t>Output Screens :</a:t>
            </a:r>
          </a:p>
          <a:p>
            <a:pPr marL="0" indent="0">
              <a:buNone/>
            </a:pPr>
            <a:endParaRPr lang="en-IN" b="1" dirty="0"/>
          </a:p>
        </p:txBody>
      </p:sp>
      <p:pic>
        <p:nvPicPr>
          <p:cNvPr id="3" name="Picture 2">
            <a:extLst>
              <a:ext uri="{FF2B5EF4-FFF2-40B4-BE49-F238E27FC236}">
                <a16:creationId xmlns:a16="http://schemas.microsoft.com/office/drawing/2014/main" id="{A722389B-A965-5C72-EBA5-FB155059B5AA}"/>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682" t="9436" r="4726" b="6099"/>
          <a:stretch/>
        </p:blipFill>
        <p:spPr bwMode="auto">
          <a:xfrm>
            <a:off x="546146" y="1940944"/>
            <a:ext cx="5335488" cy="3122761"/>
          </a:xfrm>
          <a:prstGeom prst="rect">
            <a:avLst/>
          </a:prstGeom>
          <a:ln>
            <a:noFill/>
          </a:ln>
          <a:extLst>
            <a:ext uri="{53640926-AAD7-44D8-BBD7-CCE9431645EC}">
              <a14:shadowObscured xmlns:a14="http://schemas.microsoft.com/office/drawing/2010/main"/>
            </a:ext>
          </a:extLst>
        </p:spPr>
      </p:pic>
      <p:pic>
        <p:nvPicPr>
          <p:cNvPr id="4" name="Picture 3">
            <a:extLst>
              <a:ext uri="{FF2B5EF4-FFF2-40B4-BE49-F238E27FC236}">
                <a16:creationId xmlns:a16="http://schemas.microsoft.com/office/drawing/2014/main" id="{2B2D18B1-48CF-6479-544E-B078467F774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119" t="10468" r="4849" b="7466"/>
          <a:stretch/>
        </p:blipFill>
        <p:spPr bwMode="auto">
          <a:xfrm>
            <a:off x="6095998" y="1940943"/>
            <a:ext cx="5549856" cy="3122761"/>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15445090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3BF0CF-EA27-1F1A-2FB8-6D05DD595404}"/>
              </a:ext>
            </a:extLst>
          </p:cNvPr>
          <p:cNvSpPr>
            <a:spLocks noGrp="1"/>
          </p:cNvSpPr>
          <p:nvPr>
            <p:ph type="title"/>
          </p:nvPr>
        </p:nvSpPr>
        <p:spPr/>
        <p:txBody>
          <a:bodyPr/>
          <a:lstStyle/>
          <a:p>
            <a:pPr algn="ctr"/>
            <a:r>
              <a:rPr lang="en-IN" dirty="0"/>
              <a:t>Implementation</a:t>
            </a:r>
          </a:p>
        </p:txBody>
      </p:sp>
      <p:pic>
        <p:nvPicPr>
          <p:cNvPr id="7" name="Content Placeholder 6">
            <a:extLst>
              <a:ext uri="{FF2B5EF4-FFF2-40B4-BE49-F238E27FC236}">
                <a16:creationId xmlns:a16="http://schemas.microsoft.com/office/drawing/2014/main" id="{24B454EC-CEE0-6B62-F625-1C645E889356}"/>
              </a:ext>
            </a:extLst>
          </p:cNvPr>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l="589" t="10258" r="4023" b="9770"/>
          <a:stretch/>
        </p:blipFill>
        <p:spPr bwMode="auto">
          <a:xfrm>
            <a:off x="495229" y="1526876"/>
            <a:ext cx="5491504" cy="3088256"/>
          </a:xfrm>
          <a:prstGeom prst="rect">
            <a:avLst/>
          </a:prstGeom>
          <a:ln>
            <a:noFill/>
          </a:ln>
          <a:extLst>
            <a:ext uri="{53640926-AAD7-44D8-BBD7-CCE9431645EC}">
              <a14:shadowObscured xmlns:a14="http://schemas.microsoft.com/office/drawing/2010/main"/>
            </a:ext>
          </a:extLst>
        </p:spPr>
      </p:pic>
      <p:pic>
        <p:nvPicPr>
          <p:cNvPr id="8" name="Picture 7">
            <a:extLst>
              <a:ext uri="{FF2B5EF4-FFF2-40B4-BE49-F238E27FC236}">
                <a16:creationId xmlns:a16="http://schemas.microsoft.com/office/drawing/2014/main" id="{299FC0D5-EEE3-6234-8530-F66FE11ED128}"/>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0468" b="11235"/>
          <a:stretch/>
        </p:blipFill>
        <p:spPr bwMode="auto">
          <a:xfrm>
            <a:off x="6297283" y="1526875"/>
            <a:ext cx="5399488" cy="308825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56531368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61668A-D89F-7981-0BA8-7FC3BF266368}"/>
              </a:ext>
            </a:extLst>
          </p:cNvPr>
          <p:cNvSpPr>
            <a:spLocks noGrp="1"/>
          </p:cNvSpPr>
          <p:nvPr>
            <p:ph type="title"/>
          </p:nvPr>
        </p:nvSpPr>
        <p:spPr/>
        <p:txBody>
          <a:bodyPr/>
          <a:lstStyle/>
          <a:p>
            <a:pPr algn="ctr"/>
            <a:r>
              <a:rPr lang="en-IN" dirty="0"/>
              <a:t>Implementation</a:t>
            </a:r>
          </a:p>
        </p:txBody>
      </p:sp>
      <p:pic>
        <p:nvPicPr>
          <p:cNvPr id="6" name="Content Placeholder 5">
            <a:extLst>
              <a:ext uri="{FF2B5EF4-FFF2-40B4-BE49-F238E27FC236}">
                <a16:creationId xmlns:a16="http://schemas.microsoft.com/office/drawing/2014/main" id="{D95C985D-4076-7D05-5C6D-B6928DBD448A}"/>
              </a:ext>
            </a:extLst>
          </p:cNvPr>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l="825" t="10258" r="1786" b="8514"/>
          <a:stretch/>
        </p:blipFill>
        <p:spPr bwMode="auto">
          <a:xfrm>
            <a:off x="603849" y="1509623"/>
            <a:ext cx="5658930" cy="3295290"/>
          </a:xfrm>
          <a:prstGeom prst="rect">
            <a:avLst/>
          </a:prstGeom>
          <a:ln>
            <a:noFill/>
          </a:ln>
          <a:extLst>
            <a:ext uri="{53640926-AAD7-44D8-BBD7-CCE9431645EC}">
              <a14:shadowObscured xmlns:a14="http://schemas.microsoft.com/office/drawing/2010/main"/>
            </a:ext>
          </a:extLst>
        </p:spPr>
      </p:pic>
      <p:pic>
        <p:nvPicPr>
          <p:cNvPr id="8" name="Picture 7">
            <a:extLst>
              <a:ext uri="{FF2B5EF4-FFF2-40B4-BE49-F238E27FC236}">
                <a16:creationId xmlns:a16="http://schemas.microsoft.com/office/drawing/2014/main" id="{2A610D95-8068-FEDB-D931-A41B0A4097B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1096" b="6210"/>
          <a:stretch/>
        </p:blipFill>
        <p:spPr bwMode="auto">
          <a:xfrm>
            <a:off x="6599208" y="1509623"/>
            <a:ext cx="5236233" cy="329529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8602723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Contents</a:t>
            </a:r>
            <a:endParaRPr lang="en-IN" dirty="0"/>
          </a:p>
        </p:txBody>
      </p:sp>
      <p:sp>
        <p:nvSpPr>
          <p:cNvPr id="3" name="Content Placeholder 2"/>
          <p:cNvSpPr>
            <a:spLocks noGrp="1"/>
          </p:cNvSpPr>
          <p:nvPr>
            <p:ph idx="1"/>
          </p:nvPr>
        </p:nvSpPr>
        <p:spPr/>
        <p:txBody>
          <a:bodyPr/>
          <a:lstStyle/>
          <a:p>
            <a:pPr marL="462280" indent="-462280">
              <a:buBlip>
                <a:blip r:embed="rId2">
                  <a:extLst>
                    <a:ext uri="{96DAC541-7B7A-43D3-8B79-37D633B846F1}">
                      <asvg:svgBlip xmlns:asvg="http://schemas.microsoft.com/office/drawing/2016/SVG/main" r:embed="rId3"/>
                    </a:ext>
                  </a:extLst>
                </a:blip>
              </a:buBlip>
            </a:pPr>
            <a:r>
              <a:rPr lang="en-US" dirty="0"/>
              <a:t>Abstract</a:t>
            </a:r>
          </a:p>
          <a:p>
            <a:pPr marL="462280" indent="-462280">
              <a:buBlip>
                <a:blip r:embed="rId2">
                  <a:extLst>
                    <a:ext uri="{96DAC541-7B7A-43D3-8B79-37D633B846F1}">
                      <asvg:svgBlip xmlns:asvg="http://schemas.microsoft.com/office/drawing/2016/SVG/main" r:embed="rId3"/>
                    </a:ext>
                  </a:extLst>
                </a:blip>
              </a:buBlip>
            </a:pPr>
            <a:r>
              <a:rPr lang="en-US" dirty="0"/>
              <a:t>Introduction</a:t>
            </a:r>
          </a:p>
          <a:p>
            <a:pPr marL="462280" indent="-462280">
              <a:buBlip>
                <a:blip r:embed="rId2">
                  <a:extLst>
                    <a:ext uri="{96DAC541-7B7A-43D3-8B79-37D633B846F1}">
                      <asvg:svgBlip xmlns:asvg="http://schemas.microsoft.com/office/drawing/2016/SVG/main" r:embed="rId3"/>
                    </a:ext>
                  </a:extLst>
                </a:blip>
              </a:buBlip>
            </a:pPr>
            <a:r>
              <a:rPr lang="en-US" altLang="en-IN" dirty="0"/>
              <a:t>Literature Survey</a:t>
            </a:r>
          </a:p>
          <a:p>
            <a:pPr marL="462280" indent="-462280">
              <a:buBlip>
                <a:blip r:embed="rId2">
                  <a:extLst>
                    <a:ext uri="{96DAC541-7B7A-43D3-8B79-37D633B846F1}">
                      <asvg:svgBlip xmlns:asvg="http://schemas.microsoft.com/office/drawing/2016/SVG/main" r:embed="rId3"/>
                    </a:ext>
                  </a:extLst>
                </a:blip>
              </a:buBlip>
            </a:pPr>
            <a:r>
              <a:rPr lang="en-US" dirty="0"/>
              <a:t>Existing System</a:t>
            </a:r>
          </a:p>
          <a:p>
            <a:pPr marL="462280" indent="-462280">
              <a:buBlip>
                <a:blip r:embed="rId2">
                  <a:extLst>
                    <a:ext uri="{96DAC541-7B7A-43D3-8B79-37D633B846F1}">
                      <asvg:svgBlip xmlns:asvg="http://schemas.microsoft.com/office/drawing/2016/SVG/main" r:embed="rId3"/>
                    </a:ext>
                  </a:extLst>
                </a:blip>
              </a:buBlip>
            </a:pPr>
            <a:r>
              <a:rPr lang="en-US" dirty="0"/>
              <a:t>Proposed System</a:t>
            </a:r>
          </a:p>
          <a:p>
            <a:pPr marL="462280" indent="-462280">
              <a:buBlip>
                <a:blip r:embed="rId2">
                  <a:extLst>
                    <a:ext uri="{96DAC541-7B7A-43D3-8B79-37D633B846F1}">
                      <asvg:svgBlip xmlns:asvg="http://schemas.microsoft.com/office/drawing/2016/SVG/main" r:embed="rId3"/>
                    </a:ext>
                  </a:extLst>
                </a:blip>
              </a:buBlip>
            </a:pPr>
            <a:r>
              <a:rPr lang="en-US" dirty="0"/>
              <a:t>Planning</a:t>
            </a:r>
          </a:p>
          <a:p>
            <a:pPr marL="462280" indent="-462280">
              <a:buBlip>
                <a:blip r:embed="rId2">
                  <a:extLst>
                    <a:ext uri="{96DAC541-7B7A-43D3-8B79-37D633B846F1}">
                      <asvg:svgBlip xmlns:asvg="http://schemas.microsoft.com/office/drawing/2016/SVG/main" r:embed="rId3"/>
                    </a:ext>
                  </a:extLst>
                </a:blip>
              </a:buBlip>
            </a:pPr>
            <a:r>
              <a:rPr lang="en-US" dirty="0"/>
              <a:t>Design</a:t>
            </a:r>
          </a:p>
          <a:p>
            <a:pPr marL="462280" indent="-462280">
              <a:buBlip>
                <a:blip r:embed="rId2">
                  <a:extLst>
                    <a:ext uri="{96DAC541-7B7A-43D3-8B79-37D633B846F1}">
                      <asvg:svgBlip xmlns:asvg="http://schemas.microsoft.com/office/drawing/2016/SVG/main" r:embed="rId3"/>
                    </a:ext>
                  </a:extLst>
                </a:blip>
              </a:buBlip>
            </a:pPr>
            <a:r>
              <a:rPr lang="en-US" dirty="0"/>
              <a:t>Implementation</a:t>
            </a:r>
          </a:p>
          <a:p>
            <a:pPr marL="462280" indent="-462280">
              <a:buBlip>
                <a:blip r:embed="rId2">
                  <a:extLst>
                    <a:ext uri="{96DAC541-7B7A-43D3-8B79-37D633B846F1}">
                      <asvg:svgBlip xmlns:asvg="http://schemas.microsoft.com/office/drawing/2016/SVG/main" r:embed="rId3"/>
                    </a:ext>
                  </a:extLst>
                </a:blip>
              </a:buBlip>
            </a:pPr>
            <a:r>
              <a:rPr lang="en-US" dirty="0"/>
              <a:t>Research Paper</a:t>
            </a:r>
            <a:endParaRPr lang="en-IN" dirty="0"/>
          </a:p>
          <a:p>
            <a:pPr marL="462280" indent="-462280">
              <a:buBlip>
                <a:blip r:embed="rId2">
                  <a:extLst>
                    <a:ext uri="{96DAC541-7B7A-43D3-8B79-37D633B846F1}">
                      <asvg:svgBlip xmlns:asvg="http://schemas.microsoft.com/office/drawing/2016/SVG/main" r:embed="rId3"/>
                    </a:ext>
                  </a:extLst>
                </a:blip>
              </a:buBlip>
            </a:pPr>
            <a:r>
              <a:rPr lang="en-IN" dirty="0"/>
              <a:t>References</a:t>
            </a:r>
            <a:endParaRPr lang="en-US" dirty="0"/>
          </a:p>
          <a:p>
            <a:pPr marL="0" indent="0">
              <a:buNone/>
            </a:pPr>
            <a:endParaRPr lang="en-IN"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A88A10-AB82-7054-A7A0-5C91BA61D250}"/>
              </a:ext>
            </a:extLst>
          </p:cNvPr>
          <p:cNvSpPr>
            <a:spLocks noGrp="1"/>
          </p:cNvSpPr>
          <p:nvPr>
            <p:ph type="title"/>
          </p:nvPr>
        </p:nvSpPr>
        <p:spPr/>
        <p:txBody>
          <a:bodyPr/>
          <a:lstStyle/>
          <a:p>
            <a:pPr algn="ctr"/>
            <a:r>
              <a:rPr lang="en-IN" dirty="0"/>
              <a:t>Implementation</a:t>
            </a:r>
          </a:p>
        </p:txBody>
      </p:sp>
      <p:pic>
        <p:nvPicPr>
          <p:cNvPr id="5" name="Content Placeholder 4">
            <a:extLst>
              <a:ext uri="{FF2B5EF4-FFF2-40B4-BE49-F238E27FC236}">
                <a16:creationId xmlns:a16="http://schemas.microsoft.com/office/drawing/2014/main" id="{1FD5825B-3FC7-E037-F95A-0D207CAD0AE9}"/>
              </a:ext>
            </a:extLst>
          </p:cNvPr>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l="1178" t="11725" r="1785" b="8303"/>
          <a:stretch/>
        </p:blipFill>
        <p:spPr bwMode="auto">
          <a:xfrm>
            <a:off x="483396" y="1535503"/>
            <a:ext cx="5718996" cy="3433312"/>
          </a:xfrm>
          <a:prstGeom prst="rect">
            <a:avLst/>
          </a:prstGeom>
          <a:ln>
            <a:noFill/>
          </a:ln>
          <a:extLst>
            <a:ext uri="{53640926-AAD7-44D8-BBD7-CCE9431645EC}">
              <a14:shadowObscured xmlns:a14="http://schemas.microsoft.com/office/drawing/2010/main"/>
            </a:ext>
          </a:extLst>
        </p:spPr>
      </p:pic>
      <p:pic>
        <p:nvPicPr>
          <p:cNvPr id="8" name="Picture 7">
            <a:extLst>
              <a:ext uri="{FF2B5EF4-FFF2-40B4-BE49-F238E27FC236}">
                <a16:creationId xmlns:a16="http://schemas.microsoft.com/office/drawing/2014/main" id="{BE44A777-C167-9353-363A-A80A6952CC3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648" t="10886" r="1080" b="10398"/>
          <a:stretch/>
        </p:blipFill>
        <p:spPr bwMode="auto">
          <a:xfrm>
            <a:off x="6568776" y="1535503"/>
            <a:ext cx="5232160" cy="3433311"/>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52134391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A88A10-AB82-7054-A7A0-5C91BA61D250}"/>
              </a:ext>
            </a:extLst>
          </p:cNvPr>
          <p:cNvSpPr>
            <a:spLocks noGrp="1"/>
          </p:cNvSpPr>
          <p:nvPr>
            <p:ph type="title"/>
          </p:nvPr>
        </p:nvSpPr>
        <p:spPr/>
        <p:txBody>
          <a:bodyPr/>
          <a:lstStyle/>
          <a:p>
            <a:pPr algn="ctr"/>
            <a:r>
              <a:rPr lang="en-IN" dirty="0"/>
              <a:t>Implementation</a:t>
            </a:r>
          </a:p>
        </p:txBody>
      </p:sp>
      <p:pic>
        <p:nvPicPr>
          <p:cNvPr id="7" name="Content Placeholder 6">
            <a:extLst>
              <a:ext uri="{FF2B5EF4-FFF2-40B4-BE49-F238E27FC236}">
                <a16:creationId xmlns:a16="http://schemas.microsoft.com/office/drawing/2014/main" id="{EF3887B6-606C-F736-57AE-422D03D64EBC}"/>
              </a:ext>
            </a:extLst>
          </p:cNvPr>
          <p:cNvPicPr>
            <a:picLocks noGrp="1" noChangeAspect="1"/>
          </p:cNvPicPr>
          <p:nvPr>
            <p:ph idx="1"/>
          </p:nvPr>
        </p:nvPicPr>
        <p:blipFill rotWithShape="1">
          <a:blip r:embed="rId2"/>
          <a:srcRect l="929" t="6395" r="19440" b="6183"/>
          <a:stretch/>
        </p:blipFill>
        <p:spPr>
          <a:xfrm>
            <a:off x="2191108" y="1509623"/>
            <a:ext cx="6866628" cy="4304581"/>
          </a:xfrm>
          <a:prstGeom prst="rect">
            <a:avLst/>
          </a:prstGeom>
        </p:spPr>
      </p:pic>
    </p:spTree>
    <p:extLst>
      <p:ext uri="{BB962C8B-B14F-4D97-AF65-F5344CB8AC3E}">
        <p14:creationId xmlns:p14="http://schemas.microsoft.com/office/powerpoint/2010/main" val="372136654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6CE102-D15B-890D-354C-04B3610F174C}"/>
              </a:ext>
            </a:extLst>
          </p:cNvPr>
          <p:cNvSpPr>
            <a:spLocks noGrp="1"/>
          </p:cNvSpPr>
          <p:nvPr>
            <p:ph type="title"/>
          </p:nvPr>
        </p:nvSpPr>
        <p:spPr/>
        <p:txBody>
          <a:bodyPr/>
          <a:lstStyle/>
          <a:p>
            <a:pPr algn="ctr"/>
            <a:r>
              <a:rPr lang="en-IN" dirty="0"/>
              <a:t>Research Paper</a:t>
            </a:r>
          </a:p>
        </p:txBody>
      </p:sp>
      <p:sp>
        <p:nvSpPr>
          <p:cNvPr id="3" name="Content Placeholder 2">
            <a:extLst>
              <a:ext uri="{FF2B5EF4-FFF2-40B4-BE49-F238E27FC236}">
                <a16:creationId xmlns:a16="http://schemas.microsoft.com/office/drawing/2014/main" id="{26F9D679-C70F-FC0A-0AB0-D62BCA353974}"/>
              </a:ext>
            </a:extLst>
          </p:cNvPr>
          <p:cNvSpPr>
            <a:spLocks noGrp="1"/>
          </p:cNvSpPr>
          <p:nvPr>
            <p:ph idx="1"/>
          </p:nvPr>
        </p:nvSpPr>
        <p:spPr/>
        <p:txBody>
          <a:bodyPr/>
          <a:lstStyle/>
          <a:p>
            <a:pPr marL="0" indent="0">
              <a:buNone/>
            </a:pPr>
            <a:r>
              <a:rPr lang="en-IN" dirty="0">
                <a:hlinkClick r:id="rId2" action="ppaction://hlinkfile"/>
              </a:rPr>
              <a:t>Research Paper</a:t>
            </a:r>
            <a:endParaRPr lang="en-IN" dirty="0"/>
          </a:p>
        </p:txBody>
      </p:sp>
    </p:spTree>
    <p:extLst>
      <p:ext uri="{BB962C8B-B14F-4D97-AF65-F5344CB8AC3E}">
        <p14:creationId xmlns:p14="http://schemas.microsoft.com/office/powerpoint/2010/main" val="207252593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9EE256-1B4E-2F25-E7CF-07C64E7E6BB6}"/>
              </a:ext>
            </a:extLst>
          </p:cNvPr>
          <p:cNvSpPr>
            <a:spLocks noGrp="1"/>
          </p:cNvSpPr>
          <p:nvPr>
            <p:ph type="title"/>
          </p:nvPr>
        </p:nvSpPr>
        <p:spPr/>
        <p:txBody>
          <a:bodyPr/>
          <a:lstStyle/>
          <a:p>
            <a:pPr algn="ctr"/>
            <a:r>
              <a:rPr lang="en-IN" dirty="0"/>
              <a:t>Acknowledgement</a:t>
            </a:r>
          </a:p>
        </p:txBody>
      </p:sp>
      <p:sp>
        <p:nvSpPr>
          <p:cNvPr id="5" name="Content Placeholder 4">
            <a:extLst>
              <a:ext uri="{FF2B5EF4-FFF2-40B4-BE49-F238E27FC236}">
                <a16:creationId xmlns:a16="http://schemas.microsoft.com/office/drawing/2014/main" id="{6A95F11C-6276-DFDC-4C52-FC7477EFEC21}"/>
              </a:ext>
            </a:extLst>
          </p:cNvPr>
          <p:cNvSpPr>
            <a:spLocks noGrp="1"/>
          </p:cNvSpPr>
          <p:nvPr>
            <p:ph idx="1"/>
          </p:nvPr>
        </p:nvSpPr>
        <p:spPr/>
        <p:txBody>
          <a:bodyPr/>
          <a:lstStyle/>
          <a:p>
            <a:pPr marL="0" indent="0">
              <a:buNone/>
            </a:pPr>
            <a:endParaRPr lang="en-IN" dirty="0"/>
          </a:p>
        </p:txBody>
      </p:sp>
      <p:pic>
        <p:nvPicPr>
          <p:cNvPr id="7" name="Picture 6">
            <a:extLst>
              <a:ext uri="{FF2B5EF4-FFF2-40B4-BE49-F238E27FC236}">
                <a16:creationId xmlns:a16="http://schemas.microsoft.com/office/drawing/2014/main" id="{3B57971A-2EB9-CFC9-555E-7ACE0B623E9C}"/>
              </a:ext>
            </a:extLst>
          </p:cNvPr>
          <p:cNvPicPr>
            <a:picLocks noChangeAspect="1"/>
          </p:cNvPicPr>
          <p:nvPr/>
        </p:nvPicPr>
        <p:blipFill>
          <a:blip r:embed="rId2"/>
          <a:stretch>
            <a:fillRect/>
          </a:stretch>
        </p:blipFill>
        <p:spPr>
          <a:xfrm>
            <a:off x="1621766" y="1699404"/>
            <a:ext cx="8408261" cy="4382219"/>
          </a:xfrm>
          <a:prstGeom prst="rect">
            <a:avLst/>
          </a:prstGeom>
        </p:spPr>
      </p:pic>
    </p:spTree>
    <p:extLst>
      <p:ext uri="{BB962C8B-B14F-4D97-AF65-F5344CB8AC3E}">
        <p14:creationId xmlns:p14="http://schemas.microsoft.com/office/powerpoint/2010/main" val="384006812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dirty="0"/>
              <a:t>References</a:t>
            </a:r>
          </a:p>
        </p:txBody>
      </p:sp>
      <p:sp>
        <p:nvSpPr>
          <p:cNvPr id="3" name="Content Placeholder 2"/>
          <p:cNvSpPr>
            <a:spLocks noGrp="1"/>
          </p:cNvSpPr>
          <p:nvPr>
            <p:ph idx="1"/>
          </p:nvPr>
        </p:nvSpPr>
        <p:spPr/>
        <p:txBody>
          <a:bodyPr>
            <a:normAutofit fontScale="25000" lnSpcReduction="20000"/>
          </a:bodyPr>
          <a:lstStyle/>
          <a:p>
            <a:pPr marL="0" indent="0" algn="just">
              <a:lnSpc>
                <a:spcPct val="120000"/>
              </a:lnSpc>
              <a:buNone/>
            </a:pPr>
            <a:r>
              <a:rPr lang="en-US" sz="9600" dirty="0">
                <a:effectLst/>
                <a:latin typeface="Times New Roman" panose="02020603050405020304" pitchFamily="18" charset="0"/>
                <a:ea typeface="Times New Roman" panose="02020603050405020304" pitchFamily="18" charset="0"/>
              </a:rPr>
              <a:t>[1] S. Agrawal and M. Chase, ‘‘FAME: Fast attribute-based message encryption,’’ in Proc. ACM SIGSAC Conf. </a:t>
            </a:r>
            <a:r>
              <a:rPr lang="en-US" sz="9600" dirty="0" err="1">
                <a:effectLst/>
                <a:latin typeface="Times New Roman" panose="02020603050405020304" pitchFamily="18" charset="0"/>
                <a:ea typeface="Times New Roman" panose="02020603050405020304" pitchFamily="18" charset="0"/>
              </a:rPr>
              <a:t>Comput</a:t>
            </a:r>
            <a:r>
              <a:rPr lang="en-US" sz="9600" dirty="0">
                <a:effectLst/>
                <a:latin typeface="Times New Roman" panose="02020603050405020304" pitchFamily="18" charset="0"/>
                <a:ea typeface="Times New Roman" panose="02020603050405020304" pitchFamily="18" charset="0"/>
              </a:rPr>
              <a:t>. </a:t>
            </a:r>
            <a:r>
              <a:rPr lang="en-US" sz="9600" dirty="0" err="1">
                <a:effectLst/>
                <a:latin typeface="Times New Roman" panose="02020603050405020304" pitchFamily="18" charset="0"/>
                <a:ea typeface="Times New Roman" panose="02020603050405020304" pitchFamily="18" charset="0"/>
              </a:rPr>
              <a:t>Commun</a:t>
            </a:r>
            <a:r>
              <a:rPr lang="en-US" sz="9600" dirty="0">
                <a:effectLst/>
                <a:latin typeface="Times New Roman" panose="02020603050405020304" pitchFamily="18" charset="0"/>
                <a:ea typeface="Times New Roman" panose="02020603050405020304" pitchFamily="18" charset="0"/>
              </a:rPr>
              <a:t>. </a:t>
            </a:r>
            <a:r>
              <a:rPr lang="en-US" sz="9600" dirty="0" err="1">
                <a:effectLst/>
                <a:latin typeface="Times New Roman" panose="02020603050405020304" pitchFamily="18" charset="0"/>
                <a:ea typeface="Times New Roman" panose="02020603050405020304" pitchFamily="18" charset="0"/>
              </a:rPr>
              <a:t>Secur</a:t>
            </a:r>
            <a:r>
              <a:rPr lang="en-US" sz="9600" dirty="0">
                <a:effectLst/>
                <a:latin typeface="Times New Roman" panose="02020603050405020304" pitchFamily="18" charset="0"/>
                <a:ea typeface="Times New Roman" panose="02020603050405020304" pitchFamily="18" charset="0"/>
              </a:rPr>
              <a:t>., Oct. 2017, pp. 665–682.</a:t>
            </a:r>
            <a:endParaRPr lang="en-IN" sz="9600" dirty="0">
              <a:effectLst/>
              <a:latin typeface="Times New Roman" panose="02020603050405020304" pitchFamily="18" charset="0"/>
              <a:ea typeface="Times New Roman" panose="02020603050405020304" pitchFamily="18" charset="0"/>
            </a:endParaRPr>
          </a:p>
          <a:p>
            <a:pPr marL="0" indent="0" algn="just">
              <a:lnSpc>
                <a:spcPct val="120000"/>
              </a:lnSpc>
              <a:buNone/>
            </a:pPr>
            <a:r>
              <a:rPr lang="en-US" sz="9600" dirty="0">
                <a:effectLst/>
                <a:latin typeface="Times New Roman" panose="02020603050405020304" pitchFamily="18" charset="0"/>
                <a:ea typeface="Times New Roman" panose="02020603050405020304" pitchFamily="18" charset="0"/>
              </a:rPr>
              <a:t>[2] G. Amjad, S. Kamara, and T. Moataz, ‘‘Forward and backward private searchable encryption with SGX,’’ in Proc. 12th Eur. Workshop Syst. </a:t>
            </a:r>
            <a:r>
              <a:rPr lang="en-US" sz="9600" dirty="0" err="1">
                <a:effectLst/>
                <a:latin typeface="Times New Roman" panose="02020603050405020304" pitchFamily="18" charset="0"/>
                <a:ea typeface="Times New Roman" panose="02020603050405020304" pitchFamily="18" charset="0"/>
              </a:rPr>
              <a:t>Secur</a:t>
            </a:r>
            <a:r>
              <a:rPr lang="en-US" sz="9600" dirty="0">
                <a:effectLst/>
                <a:latin typeface="Times New Roman" panose="02020603050405020304" pitchFamily="18" charset="0"/>
                <a:ea typeface="Times New Roman" panose="02020603050405020304" pitchFamily="18" charset="0"/>
              </a:rPr>
              <a:t>. (</a:t>
            </a:r>
            <a:r>
              <a:rPr lang="en-US" sz="9600" dirty="0" err="1">
                <a:effectLst/>
                <a:latin typeface="Times New Roman" panose="02020603050405020304" pitchFamily="18" charset="0"/>
                <a:ea typeface="Times New Roman" panose="02020603050405020304" pitchFamily="18" charset="0"/>
              </a:rPr>
              <a:t>EuroSec</a:t>
            </a:r>
            <a:r>
              <a:rPr lang="en-US" sz="9600" dirty="0">
                <a:effectLst/>
                <a:latin typeface="Times New Roman" panose="02020603050405020304" pitchFamily="18" charset="0"/>
                <a:ea typeface="Times New Roman" panose="02020603050405020304" pitchFamily="18" charset="0"/>
              </a:rPr>
              <a:t>). New York, NY, USA: Association for Computing Machinery, 2019. </a:t>
            </a:r>
            <a:endParaRPr lang="en-IN" sz="9600" dirty="0">
              <a:effectLst/>
              <a:latin typeface="Times New Roman" panose="02020603050405020304" pitchFamily="18" charset="0"/>
              <a:ea typeface="Times New Roman" panose="02020603050405020304" pitchFamily="18" charset="0"/>
            </a:endParaRPr>
          </a:p>
          <a:p>
            <a:pPr marL="0" indent="0" algn="just">
              <a:lnSpc>
                <a:spcPct val="120000"/>
              </a:lnSpc>
              <a:buNone/>
            </a:pPr>
            <a:r>
              <a:rPr lang="en-US" sz="9600" dirty="0">
                <a:effectLst/>
                <a:latin typeface="Times New Roman" panose="02020603050405020304" pitchFamily="18" charset="0"/>
                <a:ea typeface="Times New Roman" panose="02020603050405020304" pitchFamily="18" charset="0"/>
              </a:rPr>
              <a:t>[3] A. </a:t>
            </a:r>
            <a:r>
              <a:rPr lang="en-US" sz="9600" dirty="0" err="1">
                <a:effectLst/>
                <a:latin typeface="Times New Roman" panose="02020603050405020304" pitchFamily="18" charset="0"/>
                <a:ea typeface="Times New Roman" panose="02020603050405020304" pitchFamily="18" charset="0"/>
              </a:rPr>
              <a:t>Bakas</a:t>
            </a:r>
            <a:r>
              <a:rPr lang="en-US" sz="9600" dirty="0">
                <a:effectLst/>
                <a:latin typeface="Times New Roman" panose="02020603050405020304" pitchFamily="18" charset="0"/>
                <a:ea typeface="Times New Roman" panose="02020603050405020304" pitchFamily="18" charset="0"/>
              </a:rPr>
              <a:t> and A. </a:t>
            </a:r>
            <a:r>
              <a:rPr lang="en-US" sz="9600" dirty="0" err="1">
                <a:effectLst/>
                <a:latin typeface="Times New Roman" panose="02020603050405020304" pitchFamily="18" charset="0"/>
                <a:ea typeface="Times New Roman" panose="02020603050405020304" pitchFamily="18" charset="0"/>
              </a:rPr>
              <a:t>Michalas</a:t>
            </a:r>
            <a:r>
              <a:rPr lang="en-US" sz="9600" dirty="0">
                <a:effectLst/>
                <a:latin typeface="Times New Roman" panose="02020603050405020304" pitchFamily="18" charset="0"/>
                <a:ea typeface="Times New Roman" panose="02020603050405020304" pitchFamily="18" charset="0"/>
              </a:rPr>
              <a:t>, ‘‘Modern family: A revocable hybrid encryption scheme based on attribute-based encryption, symmetric searchable encryption and SGX,’’ in Security and Privacy in Communication Networks, S. Chen, K.-K. R. Choo, X. Fu, W. Lou, and A. </a:t>
            </a:r>
            <a:r>
              <a:rPr lang="en-US" sz="9600" dirty="0" err="1">
                <a:effectLst/>
                <a:latin typeface="Times New Roman" panose="02020603050405020304" pitchFamily="18" charset="0"/>
                <a:ea typeface="Times New Roman" panose="02020603050405020304" pitchFamily="18" charset="0"/>
              </a:rPr>
              <a:t>Mohaisen</a:t>
            </a:r>
            <a:r>
              <a:rPr lang="en-US" sz="9600" dirty="0">
                <a:effectLst/>
                <a:latin typeface="Times New Roman" panose="02020603050405020304" pitchFamily="18" charset="0"/>
                <a:ea typeface="Times New Roman" panose="02020603050405020304" pitchFamily="18" charset="0"/>
              </a:rPr>
              <a:t>, Eds. Cham, Switzerland: Springer, 2019, pp. 472–486. </a:t>
            </a:r>
            <a:endParaRPr lang="en-IN" sz="9600" dirty="0">
              <a:effectLst/>
              <a:latin typeface="Times New Roman" panose="02020603050405020304" pitchFamily="18" charset="0"/>
              <a:ea typeface="Times New Roman" panose="02020603050405020304" pitchFamily="18" charset="0"/>
            </a:endParaRPr>
          </a:p>
          <a:p>
            <a:pPr marL="0" indent="0">
              <a:buNone/>
            </a:pPr>
            <a:r>
              <a:rPr lang="en-IN" sz="2400" dirty="0"/>
              <a:t> </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dirty="0"/>
              <a:t>References</a:t>
            </a:r>
          </a:p>
        </p:txBody>
      </p:sp>
      <p:sp>
        <p:nvSpPr>
          <p:cNvPr id="3" name="Content Placeholder 2"/>
          <p:cNvSpPr>
            <a:spLocks noGrp="1"/>
          </p:cNvSpPr>
          <p:nvPr>
            <p:ph idx="1"/>
          </p:nvPr>
        </p:nvSpPr>
        <p:spPr/>
        <p:txBody>
          <a:bodyPr>
            <a:normAutofit/>
          </a:bodyPr>
          <a:lstStyle/>
          <a:p>
            <a:pPr marL="0" indent="0">
              <a:lnSpc>
                <a:spcPct val="100000"/>
              </a:lnSpc>
              <a:buNone/>
            </a:pPr>
            <a:r>
              <a:rPr lang="en-IN" sz="2400" dirty="0"/>
              <a:t> </a:t>
            </a:r>
            <a:r>
              <a:rPr lang="en-US" sz="2400" dirty="0">
                <a:ea typeface="Times New Roman" panose="02020603050405020304" pitchFamily="18" charset="0"/>
              </a:rPr>
              <a:t>[4] A. </a:t>
            </a:r>
            <a:r>
              <a:rPr lang="en-US" sz="2400" dirty="0" err="1">
                <a:ea typeface="Times New Roman" panose="02020603050405020304" pitchFamily="18" charset="0"/>
              </a:rPr>
              <a:t>Bakas</a:t>
            </a:r>
            <a:r>
              <a:rPr lang="en-US" sz="2400" dirty="0">
                <a:ea typeface="Times New Roman" panose="02020603050405020304" pitchFamily="18" charset="0"/>
              </a:rPr>
              <a:t> and A. </a:t>
            </a:r>
            <a:r>
              <a:rPr lang="en-US" sz="2400" dirty="0" err="1">
                <a:ea typeface="Times New Roman" panose="02020603050405020304" pitchFamily="18" charset="0"/>
              </a:rPr>
              <a:t>Michalas</a:t>
            </a:r>
            <a:r>
              <a:rPr lang="en-US" sz="2400" dirty="0">
                <a:ea typeface="Times New Roman" panose="02020603050405020304" pitchFamily="18" charset="0"/>
              </a:rPr>
              <a:t>, ‘‘Multi-client symmetric searchable encryption with forward privacy,’’ </a:t>
            </a:r>
            <a:r>
              <a:rPr lang="en-US" sz="2400" dirty="0" err="1">
                <a:ea typeface="Times New Roman" panose="02020603050405020304" pitchFamily="18" charset="0"/>
              </a:rPr>
              <a:t>Cryptol</a:t>
            </a:r>
            <a:r>
              <a:rPr lang="en-US" sz="2400" dirty="0">
                <a:ea typeface="Times New Roman" panose="02020603050405020304" pitchFamily="18" charset="0"/>
              </a:rPr>
              <a:t>. </a:t>
            </a:r>
            <a:r>
              <a:rPr lang="en-US" sz="2400" dirty="0" err="1">
                <a:ea typeface="Times New Roman" panose="02020603050405020304" pitchFamily="18" charset="0"/>
              </a:rPr>
              <a:t>ePrint</a:t>
            </a:r>
            <a:r>
              <a:rPr lang="en-US" sz="2400" dirty="0">
                <a:ea typeface="Times New Roman" panose="02020603050405020304" pitchFamily="18" charset="0"/>
              </a:rPr>
              <a:t> Arch., Tampere Univ., Tampere, Finland, Tech. Rep. 2019/813, 2019. [Online]. Available: </a:t>
            </a:r>
            <a:r>
              <a:rPr lang="en-US" sz="2400" u="sng" dirty="0">
                <a:solidFill>
                  <a:srgbClr val="0000FF"/>
                </a:solidFill>
                <a:ea typeface="Times New Roman" panose="02020603050405020304" pitchFamily="18" charset="0"/>
                <a:hlinkClick r:id="rId2"/>
              </a:rPr>
              <a:t>https://eprint.iacr.org/2019/813</a:t>
            </a:r>
            <a:endParaRPr lang="en-IN" sz="2400" dirty="0">
              <a:ea typeface="Times New Roman" panose="02020603050405020304" pitchFamily="18" charset="0"/>
            </a:endParaRPr>
          </a:p>
          <a:p>
            <a:pPr marL="0" indent="0">
              <a:lnSpc>
                <a:spcPct val="100000"/>
              </a:lnSpc>
              <a:buNone/>
            </a:pPr>
            <a:r>
              <a:rPr lang="en-US" sz="2400" dirty="0">
                <a:ea typeface="Times New Roman" panose="02020603050405020304" pitchFamily="18" charset="0"/>
              </a:rPr>
              <a:t> [5] A. </a:t>
            </a:r>
            <a:r>
              <a:rPr lang="en-US" sz="2400" dirty="0" err="1">
                <a:ea typeface="Times New Roman" panose="02020603050405020304" pitchFamily="18" charset="0"/>
              </a:rPr>
              <a:t>Bakas</a:t>
            </a:r>
            <a:r>
              <a:rPr lang="en-US" sz="2400" dirty="0">
                <a:ea typeface="Times New Roman" panose="02020603050405020304" pitchFamily="18" charset="0"/>
              </a:rPr>
              <a:t> and A. </a:t>
            </a:r>
            <a:r>
              <a:rPr lang="en-US" sz="2400" dirty="0" err="1">
                <a:ea typeface="Times New Roman" panose="02020603050405020304" pitchFamily="18" charset="0"/>
              </a:rPr>
              <a:t>Michalas</a:t>
            </a:r>
            <a:r>
              <a:rPr lang="en-US" sz="2400" dirty="0">
                <a:ea typeface="Times New Roman" panose="02020603050405020304" pitchFamily="18" charset="0"/>
              </a:rPr>
              <a:t>, ‘‘Power range: Forward private multi-client symmetric searchable encryption with range queries support,’’ in Proc. IEEE </a:t>
            </a:r>
            <a:r>
              <a:rPr lang="en-US" sz="2400" dirty="0" err="1">
                <a:ea typeface="Times New Roman" panose="02020603050405020304" pitchFamily="18" charset="0"/>
              </a:rPr>
              <a:t>Symp</a:t>
            </a:r>
            <a:r>
              <a:rPr lang="en-US" sz="2400" dirty="0">
                <a:ea typeface="Times New Roman" panose="02020603050405020304" pitchFamily="18" charset="0"/>
              </a:rPr>
              <a:t>. </a:t>
            </a:r>
            <a:r>
              <a:rPr lang="en-US" sz="2400" dirty="0" err="1">
                <a:ea typeface="Times New Roman" panose="02020603050405020304" pitchFamily="18" charset="0"/>
              </a:rPr>
              <a:t>Comput</a:t>
            </a:r>
            <a:r>
              <a:rPr lang="en-US" sz="2400" dirty="0">
                <a:ea typeface="Times New Roman" panose="02020603050405020304" pitchFamily="18" charset="0"/>
              </a:rPr>
              <a:t>. </a:t>
            </a:r>
            <a:r>
              <a:rPr lang="en-US" sz="2400" dirty="0" err="1">
                <a:ea typeface="Times New Roman" panose="02020603050405020304" pitchFamily="18" charset="0"/>
              </a:rPr>
              <a:t>Commun</a:t>
            </a:r>
            <a:r>
              <a:rPr lang="en-US" sz="2400" dirty="0">
                <a:ea typeface="Times New Roman" panose="02020603050405020304" pitchFamily="18" charset="0"/>
              </a:rPr>
              <a:t>. (ISCC), Jul. 2020, pp. 1–7. </a:t>
            </a:r>
            <a:endParaRPr lang="en-IN" sz="2400" dirty="0">
              <a:ea typeface="Times New Roman" panose="02020603050405020304" pitchFamily="18" charset="0"/>
            </a:endParaRPr>
          </a:p>
          <a:p>
            <a:pPr marL="0" indent="0">
              <a:buNone/>
            </a:pPr>
            <a:endParaRPr lang="en-IN" sz="2400" dirty="0"/>
          </a:p>
        </p:txBody>
      </p:sp>
    </p:spTree>
    <p:extLst>
      <p:ext uri="{BB962C8B-B14F-4D97-AF65-F5344CB8AC3E}">
        <p14:creationId xmlns:p14="http://schemas.microsoft.com/office/powerpoint/2010/main" val="31978828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753613" y="2375670"/>
            <a:ext cx="6603859" cy="1595117"/>
          </a:xfrm>
          <a:prstGeom prst="rect">
            <a:avLst/>
          </a:prstGeom>
        </p:spPr>
        <p:txBody>
          <a:bodyPr wrap="none">
            <a:spAutoFit/>
          </a:bodyPr>
          <a:lstStyle/>
          <a:p>
            <a:pPr>
              <a:lnSpc>
                <a:spcPct val="107000"/>
              </a:lnSpc>
              <a:spcAft>
                <a:spcPts val="800"/>
              </a:spcAft>
            </a:pPr>
            <a:r>
              <a:rPr lang="en-US" sz="9600" i="1" dirty="0">
                <a:ln w="0"/>
                <a:solidFill>
                  <a:srgbClr val="FF6600"/>
                </a:solidFill>
                <a:effectLst>
                  <a:outerShdw blurRad="38100" dist="25400" dir="5400000" algn="ctr" rotWithShape="0">
                    <a:srgbClr val="6E747A">
                      <a:alpha val="43000"/>
                    </a:srgbClr>
                  </a:outerShdw>
                </a:effectLst>
                <a:latin typeface="Times New Roman" panose="02020603050405020304" pitchFamily="18" charset="0"/>
                <a:ea typeface="Calibri" panose="020F0502020204030204" pitchFamily="34" charset="0"/>
                <a:cs typeface="Times New Roman" panose="02020603050405020304" pitchFamily="18" charset="0"/>
              </a:rPr>
              <a:t>Thank You!!!</a:t>
            </a:r>
            <a:endParaRPr lang="en-IN" sz="9600" dirty="0">
              <a:ln w="0"/>
              <a:solidFill>
                <a:srgbClr val="FF6600"/>
              </a:solidFill>
              <a:effectLst>
                <a:outerShdw blurRad="38100" dist="25400" dir="5400000" algn="ctr" rotWithShape="0">
                  <a:srgbClr val="6E747A">
                    <a:alpha val="43000"/>
                  </a:srgbClr>
                </a:outerShdw>
              </a:effectLst>
              <a:latin typeface="Calibri" panose="020F0502020204030204" pitchFamily="34" charset="0"/>
              <a:ea typeface="Calibri" panose="020F0502020204030204" pitchFamily="34" charset="0"/>
              <a:cs typeface="Times New Roman" panose="02020603050405020304" pitchFamily="18"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1FA1A1-B61A-C2BE-13CC-DCBF15E7ED9F}"/>
              </a:ext>
            </a:extLst>
          </p:cNvPr>
          <p:cNvSpPr>
            <a:spLocks noGrp="1"/>
          </p:cNvSpPr>
          <p:nvPr>
            <p:ph type="title"/>
          </p:nvPr>
        </p:nvSpPr>
        <p:spPr/>
        <p:txBody>
          <a:bodyPr/>
          <a:lstStyle/>
          <a:p>
            <a:r>
              <a:rPr lang="en-IN" dirty="0"/>
              <a:t>Abstract</a:t>
            </a:r>
          </a:p>
        </p:txBody>
      </p:sp>
      <p:sp>
        <p:nvSpPr>
          <p:cNvPr id="3" name="Content Placeholder 2">
            <a:extLst>
              <a:ext uri="{FF2B5EF4-FFF2-40B4-BE49-F238E27FC236}">
                <a16:creationId xmlns:a16="http://schemas.microsoft.com/office/drawing/2014/main" id="{D392ECDA-A153-65FD-13C9-AFD9436AB93F}"/>
              </a:ext>
            </a:extLst>
          </p:cNvPr>
          <p:cNvSpPr>
            <a:spLocks noGrp="1"/>
          </p:cNvSpPr>
          <p:nvPr>
            <p:ph idx="1"/>
          </p:nvPr>
        </p:nvSpPr>
        <p:spPr>
          <a:xfrm>
            <a:off x="199505" y="1181819"/>
            <a:ext cx="11779135" cy="5310420"/>
          </a:xfrm>
        </p:spPr>
        <p:txBody>
          <a:bodyPr>
            <a:normAutofit/>
          </a:bodyPr>
          <a:lstStyle/>
          <a:p>
            <a:pPr marL="123825" indent="0" algn="just">
              <a:lnSpc>
                <a:spcPct val="100000"/>
              </a:lnSpc>
              <a:buNone/>
            </a:pPr>
            <a:r>
              <a:rPr lang="en-IN" sz="2400" kern="100" dirty="0">
                <a:solidFill>
                  <a:srgbClr val="000000"/>
                </a:solidFill>
                <a:effectLst/>
                <a:latin typeface="Times New Roman" panose="02020603050405020304" pitchFamily="18" charset="0"/>
                <a:ea typeface="Times New Roman" panose="02020603050405020304" pitchFamily="18" charset="0"/>
              </a:rPr>
              <a:t>           The rapid expansion of cloud environments has brought about a significant challenge to secure data storage. This is a critical consideration for every user when decided to move the data online. To address this challenge, various solutions have been proposed, with two prominent approaches being Searchable Symmetric Encryption and Attribute-Based Encryption. SSE offers protection against both external and internal threats. It allows for efficient search capabilities while maintaining the confidentiality of the data. In an SSE technique, all data is usually encrypted using a single key. The entire encrypted database would need to be downloaded and re-encrypted with a new key if a user was to be revoked. Conversely, though, ABE offers a more granular approach to access control by encrypting data based on attributes and policies. This means that different users or groups can be granted different levels of access to the data based on their attributes.</a:t>
            </a:r>
          </a:p>
          <a:p>
            <a:pPr marL="0" indent="0">
              <a:buNone/>
            </a:pPr>
            <a:r>
              <a:rPr lang="en-US" sz="2400" b="1" dirty="0">
                <a:effectLst/>
                <a:latin typeface="Times New Roman" panose="02020603050405020304" pitchFamily="18" charset="0"/>
                <a:ea typeface="Calibri" panose="020F0502020204030204" pitchFamily="34" charset="0"/>
                <a:cs typeface="Gautami" panose="020B0502040204020203" pitchFamily="34" charset="0"/>
              </a:rPr>
              <a:t>Keywords</a:t>
            </a:r>
            <a:r>
              <a:rPr lang="en-US" sz="2400" dirty="0">
                <a:effectLst/>
                <a:latin typeface="Times New Roman" panose="02020603050405020304" pitchFamily="18" charset="0"/>
                <a:ea typeface="Calibri" panose="020F0502020204030204" pitchFamily="34" charset="0"/>
                <a:cs typeface="Gautami" panose="020B0502040204020203" pitchFamily="34" charset="0"/>
              </a:rPr>
              <a:t>:</a:t>
            </a:r>
            <a:r>
              <a:rPr lang="en-US" sz="2400" dirty="0">
                <a:ea typeface="Calibri" panose="020F0502020204030204" pitchFamily="34" charset="0"/>
                <a:cs typeface="Gautami" panose="020B0502040204020203" pitchFamily="34" charset="0"/>
              </a:rPr>
              <a:t> </a:t>
            </a:r>
            <a:r>
              <a:rPr lang="en-IN" sz="2400" kern="100" dirty="0">
                <a:solidFill>
                  <a:srgbClr val="000000"/>
                </a:solidFill>
                <a:effectLst/>
                <a:latin typeface="Times New Roman" panose="02020603050405020304" pitchFamily="18" charset="0"/>
                <a:ea typeface="Times New Roman" panose="02020603050405020304" pitchFamily="18" charset="0"/>
              </a:rPr>
              <a:t>Encryption, Cryptography, Access Control, Searchable Symmetric Encryption (SSE), Attribute-Based Encryption(ABE)</a:t>
            </a:r>
          </a:p>
          <a:p>
            <a:pPr marL="0" indent="0">
              <a:buNone/>
            </a:pPr>
            <a:endParaRPr lang="en-IN" sz="2400" dirty="0"/>
          </a:p>
        </p:txBody>
      </p:sp>
    </p:spTree>
    <p:extLst>
      <p:ext uri="{BB962C8B-B14F-4D97-AF65-F5344CB8AC3E}">
        <p14:creationId xmlns:p14="http://schemas.microsoft.com/office/powerpoint/2010/main" val="12558850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Introduction</a:t>
            </a:r>
          </a:p>
        </p:txBody>
      </p:sp>
      <p:sp>
        <p:nvSpPr>
          <p:cNvPr id="3" name="Content Placeholder 2"/>
          <p:cNvSpPr>
            <a:spLocks noGrp="1"/>
          </p:cNvSpPr>
          <p:nvPr>
            <p:ph idx="1"/>
          </p:nvPr>
        </p:nvSpPr>
        <p:spPr/>
        <p:txBody>
          <a:bodyPr/>
          <a:lstStyle/>
          <a:p>
            <a:r>
              <a:rPr lang="en-US" sz="2400" b="0" i="0" dirty="0">
                <a:effectLst/>
              </a:rPr>
              <a:t>Cloud computing has significantly impacted daily life, being used by both large corporations and regular internet users.</a:t>
            </a:r>
            <a:endParaRPr lang="en-US" sz="2400" dirty="0"/>
          </a:p>
          <a:p>
            <a:r>
              <a:rPr lang="en-US" sz="2400" b="0" i="0" dirty="0">
                <a:effectLst/>
              </a:rPr>
              <a:t>Maintaining the security of data in the cloud is challenging due to it being managed by third parties, leading to susceptibility to internal attacks.</a:t>
            </a:r>
            <a:endParaRPr lang="en-US" sz="2400" dirty="0"/>
          </a:p>
          <a:p>
            <a:r>
              <a:rPr lang="en-IN" sz="2400" b="0" i="0" dirty="0">
                <a:effectLst/>
              </a:rPr>
              <a:t>Symmetric Searchable Encryption (SSE) enables local encryption before cloud storage, but lacks user revocation support, while Attribute-Based Encryption (ABE) offers fine-grained access control with potential efficiency challenges for large datasets.</a:t>
            </a:r>
            <a:endParaRPr lang="en-US" sz="2400" dirty="0"/>
          </a:p>
          <a:p>
            <a:r>
              <a:rPr lang="en-US" sz="2400" b="0" i="0" dirty="0">
                <a:effectLst/>
              </a:rPr>
              <a:t>Secure authentication and encryption techniques are vital to protect data in transit and at rest, reducing the risk of unauthorized access.</a:t>
            </a:r>
          </a:p>
          <a:p>
            <a:r>
              <a:rPr lang="en-US" sz="2400" b="0" i="0" dirty="0">
                <a:effectLst/>
              </a:rPr>
              <a:t>The goal is to establish a comprehensive access control solution that balances security with usability, enabling secure data sharing and collaboration in cloud environments while mitigating the risks associated with unauthorized access and data exposure.</a:t>
            </a:r>
            <a:endParaRPr lang="en-IN" sz="24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CCA775-ED5E-F09D-44FB-265765820D23}"/>
              </a:ext>
            </a:extLst>
          </p:cNvPr>
          <p:cNvSpPr>
            <a:spLocks noGrp="1"/>
          </p:cNvSpPr>
          <p:nvPr>
            <p:ph type="title"/>
          </p:nvPr>
        </p:nvSpPr>
        <p:spPr/>
        <p:txBody>
          <a:bodyPr/>
          <a:lstStyle/>
          <a:p>
            <a:r>
              <a:rPr lang="en-US" dirty="0"/>
              <a:t>  Literature survey</a:t>
            </a:r>
            <a:endParaRPr lang="en-IN" dirty="0"/>
          </a:p>
        </p:txBody>
      </p:sp>
      <p:sp>
        <p:nvSpPr>
          <p:cNvPr id="3" name="Content Placeholder 2">
            <a:extLst>
              <a:ext uri="{FF2B5EF4-FFF2-40B4-BE49-F238E27FC236}">
                <a16:creationId xmlns:a16="http://schemas.microsoft.com/office/drawing/2014/main" id="{A1BA6C0D-8464-66AC-C4FE-8A3B8F18CCD7}"/>
              </a:ext>
            </a:extLst>
          </p:cNvPr>
          <p:cNvSpPr>
            <a:spLocks noGrp="1"/>
          </p:cNvSpPr>
          <p:nvPr>
            <p:ph idx="1"/>
          </p:nvPr>
        </p:nvSpPr>
        <p:spPr/>
        <p:txBody>
          <a:bodyPr>
            <a:normAutofit/>
          </a:bodyPr>
          <a:lstStyle/>
          <a:p>
            <a:r>
              <a:rPr lang="en-IN" sz="2400" kern="100" dirty="0">
                <a:solidFill>
                  <a:srgbClr val="000000"/>
                </a:solidFill>
                <a:effectLst/>
                <a:latin typeface="Times New Roman" panose="02020603050405020304" pitchFamily="18" charset="0"/>
                <a:ea typeface="Times New Roman" panose="02020603050405020304" pitchFamily="18" charset="0"/>
              </a:rPr>
              <a:t> A. </a:t>
            </a:r>
            <a:r>
              <a:rPr lang="en-IN" sz="2400" kern="100" dirty="0" err="1">
                <a:solidFill>
                  <a:srgbClr val="000000"/>
                </a:solidFill>
                <a:effectLst/>
                <a:latin typeface="Times New Roman" panose="02020603050405020304" pitchFamily="18" charset="0"/>
                <a:ea typeface="Times New Roman" panose="02020603050405020304" pitchFamily="18" charset="0"/>
              </a:rPr>
              <a:t>Michalas</a:t>
            </a:r>
            <a:r>
              <a:rPr lang="en-IN" sz="2400" kern="100" dirty="0">
                <a:solidFill>
                  <a:srgbClr val="000000"/>
                </a:solidFill>
                <a:effectLst/>
                <a:latin typeface="Times New Roman" panose="02020603050405020304" pitchFamily="18" charset="0"/>
                <a:ea typeface="Times New Roman" panose="02020603050405020304" pitchFamily="18" charset="0"/>
              </a:rPr>
              <a:t> and A. </a:t>
            </a:r>
            <a:r>
              <a:rPr lang="en-IN" sz="2400" kern="100" dirty="0" err="1">
                <a:solidFill>
                  <a:srgbClr val="000000"/>
                </a:solidFill>
                <a:effectLst/>
                <a:latin typeface="Times New Roman" panose="02020603050405020304" pitchFamily="18" charset="0"/>
                <a:ea typeface="Times New Roman" panose="02020603050405020304" pitchFamily="18" charset="0"/>
              </a:rPr>
              <a:t>Bakas</a:t>
            </a:r>
            <a:r>
              <a:rPr lang="en-IN" sz="2400" kern="100" dirty="0">
                <a:solidFill>
                  <a:srgbClr val="000000"/>
                </a:solidFill>
                <a:effectLst/>
                <a:latin typeface="Times New Roman" panose="02020603050405020304" pitchFamily="18" charset="0"/>
                <a:ea typeface="Times New Roman" panose="02020603050405020304" pitchFamily="18" charset="0"/>
              </a:rPr>
              <a:t> [1] presented a novel technique that enables data owners to link specific policies to specific areas of their cipher texts. The scheme is based on existing symmetric primitives. They combined an in-depth a security study that employs simulation-based methods and includes an experimental evaluation is conducted to showcase the effectiveness of our scheme, thereby demonstrating the precision of our methodology.</a:t>
            </a:r>
          </a:p>
          <a:p>
            <a:pPr marL="0" indent="0">
              <a:buNone/>
            </a:pPr>
            <a:endParaRPr lang="en-US" sz="2400" dirty="0"/>
          </a:p>
          <a:p>
            <a:r>
              <a:rPr lang="en-IN" sz="2400" kern="100" dirty="0">
                <a:solidFill>
                  <a:srgbClr val="000000"/>
                </a:solidFill>
                <a:effectLst/>
                <a:latin typeface="Times New Roman" panose="02020603050405020304" pitchFamily="18" charset="0"/>
                <a:ea typeface="Times New Roman" panose="02020603050405020304" pitchFamily="18" charset="0"/>
              </a:rPr>
              <a:t>A. Sharma claims in J. </a:t>
            </a:r>
            <a:r>
              <a:rPr lang="en-IN" sz="2400" kern="100" dirty="0" err="1">
                <a:solidFill>
                  <a:srgbClr val="000000"/>
                </a:solidFill>
                <a:effectLst/>
                <a:latin typeface="Times New Roman" panose="02020603050405020304" pitchFamily="18" charset="0"/>
                <a:ea typeface="Times New Roman" panose="02020603050405020304" pitchFamily="18" charset="0"/>
              </a:rPr>
              <a:t>Bethencourt</a:t>
            </a:r>
            <a:r>
              <a:rPr lang="en-IN" sz="2400" kern="100" dirty="0">
                <a:solidFill>
                  <a:srgbClr val="000000"/>
                </a:solidFill>
                <a:effectLst/>
                <a:latin typeface="Times New Roman" panose="02020603050405020304" pitchFamily="18" charset="0"/>
                <a:ea typeface="Times New Roman" panose="02020603050405020304" pitchFamily="18" charset="0"/>
              </a:rPr>
              <a:t> [2] study that using a reliable server for data storage and access control is the only way to enforce such regulations. In their system, a party encrypting data create a policy for who can decrypt, and attributes are used to characterize a user's credentials. Consequently, techniques like role-based access control (RBAC) .</a:t>
            </a:r>
          </a:p>
          <a:p>
            <a:endParaRPr lang="en-US" sz="2400" dirty="0"/>
          </a:p>
        </p:txBody>
      </p:sp>
    </p:spTree>
    <p:extLst>
      <p:ext uri="{BB962C8B-B14F-4D97-AF65-F5344CB8AC3E}">
        <p14:creationId xmlns:p14="http://schemas.microsoft.com/office/powerpoint/2010/main" val="38736637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D96737-7DED-A9C4-ACC7-89970EE7266C}"/>
              </a:ext>
            </a:extLst>
          </p:cNvPr>
          <p:cNvSpPr>
            <a:spLocks noGrp="1"/>
          </p:cNvSpPr>
          <p:nvPr>
            <p:ph type="title"/>
          </p:nvPr>
        </p:nvSpPr>
        <p:spPr/>
        <p:txBody>
          <a:bodyPr/>
          <a:lstStyle/>
          <a:p>
            <a:r>
              <a:rPr lang="en-US" dirty="0"/>
              <a:t>  Literature survey</a:t>
            </a:r>
            <a:endParaRPr lang="en-IN" dirty="0"/>
          </a:p>
        </p:txBody>
      </p:sp>
      <p:sp>
        <p:nvSpPr>
          <p:cNvPr id="3" name="Content Placeholder 2">
            <a:extLst>
              <a:ext uri="{FF2B5EF4-FFF2-40B4-BE49-F238E27FC236}">
                <a16:creationId xmlns:a16="http://schemas.microsoft.com/office/drawing/2014/main" id="{4785C77B-EE01-64C0-7896-071DE442C791}"/>
              </a:ext>
            </a:extLst>
          </p:cNvPr>
          <p:cNvSpPr>
            <a:spLocks noGrp="1"/>
          </p:cNvSpPr>
          <p:nvPr>
            <p:ph idx="1"/>
          </p:nvPr>
        </p:nvSpPr>
        <p:spPr/>
        <p:txBody>
          <a:bodyPr>
            <a:normAutofit fontScale="92500" lnSpcReduction="20000"/>
          </a:bodyPr>
          <a:lstStyle/>
          <a:p>
            <a:pPr>
              <a:lnSpc>
                <a:spcPct val="110000"/>
              </a:lnSpc>
            </a:pPr>
            <a:r>
              <a:rPr lang="en-IN" sz="2600" kern="100" dirty="0">
                <a:solidFill>
                  <a:srgbClr val="030303"/>
                </a:solidFill>
                <a:ea typeface="Times New Roman" panose="02020603050405020304" pitchFamily="18" charset="0"/>
              </a:rPr>
              <a:t>K. Lui</a:t>
            </a:r>
            <a:r>
              <a:rPr lang="en-IN" sz="2600" kern="100" dirty="0">
                <a:solidFill>
                  <a:srgbClr val="030303"/>
                </a:solidFill>
                <a:effectLst/>
                <a:latin typeface="Times New Roman" panose="02020603050405020304" pitchFamily="18" charset="0"/>
                <a:ea typeface="Times New Roman" panose="02020603050405020304" pitchFamily="18" charset="0"/>
              </a:rPr>
              <a:t> and T. H. Yuen [3] tells that the primary objective of this study is to emphasize and give attention to an encryption scheme called efficient revocable Ciphertext-Policy Attribute-Based Encryption. This particular encryption scheme is designed to allow the revocation of access to encrypted data based on specific attributes associated with the intended recipient. This means that if a user's attributes change, they can be revoked access to the encrypted data, ensuring security and privacy. The scheme focuses on enhancing the efficiency of the revocation process, ensuring that it can be done in a timely and effective manner. By utilizing this encryption scheme, organizations and individuals can have more control over who can access their encrypted data, enhancing overall data security.</a:t>
            </a:r>
          </a:p>
          <a:p>
            <a:pPr marL="0" indent="0">
              <a:lnSpc>
                <a:spcPct val="110000"/>
              </a:lnSpc>
              <a:buNone/>
            </a:pPr>
            <a:endParaRPr lang="en-US" sz="3800" dirty="0"/>
          </a:p>
          <a:p>
            <a:pPr marL="130175" indent="-6350" algn="just">
              <a:lnSpc>
                <a:spcPct val="115000"/>
              </a:lnSpc>
              <a:spcAft>
                <a:spcPts val="865"/>
              </a:spcAft>
            </a:pPr>
            <a:r>
              <a:rPr lang="en-IN" sz="2600" kern="100" dirty="0">
                <a:solidFill>
                  <a:srgbClr val="000000"/>
                </a:solidFill>
                <a:effectLst/>
                <a:latin typeface="Times New Roman" panose="02020603050405020304" pitchFamily="18" charset="0"/>
                <a:ea typeface="Times New Roman" panose="02020603050405020304" pitchFamily="18" charset="0"/>
              </a:rPr>
              <a:t>The study by R. </a:t>
            </a:r>
            <a:r>
              <a:rPr lang="en-IN" sz="2600" kern="100" dirty="0" err="1">
                <a:solidFill>
                  <a:srgbClr val="000000"/>
                </a:solidFill>
                <a:effectLst/>
                <a:latin typeface="Times New Roman" panose="02020603050405020304" pitchFamily="18" charset="0"/>
                <a:ea typeface="Times New Roman" panose="02020603050405020304" pitchFamily="18" charset="0"/>
              </a:rPr>
              <a:t>Dowsley</a:t>
            </a:r>
            <a:r>
              <a:rPr lang="en-IN" sz="2600" kern="100" dirty="0">
                <a:solidFill>
                  <a:srgbClr val="000000"/>
                </a:solidFill>
                <a:effectLst/>
                <a:latin typeface="Times New Roman" panose="02020603050405020304" pitchFamily="18" charset="0"/>
                <a:ea typeface="Times New Roman" panose="02020603050405020304" pitchFamily="18" charset="0"/>
              </a:rPr>
              <a:t> [4] shows how to create a hybrid encryption scheme that combines SSE and ABE while taking advantage of their respective benefits. Unlike many other methods, we build a revocation process that is based only on SGX's capability and is totally independent of the ABE scheme.</a:t>
            </a:r>
          </a:p>
          <a:p>
            <a:pPr marL="0" indent="0">
              <a:buNone/>
            </a:pPr>
            <a:endParaRPr lang="en-IN" sz="2400" dirty="0"/>
          </a:p>
        </p:txBody>
      </p:sp>
    </p:spTree>
    <p:extLst>
      <p:ext uri="{BB962C8B-B14F-4D97-AF65-F5344CB8AC3E}">
        <p14:creationId xmlns:p14="http://schemas.microsoft.com/office/powerpoint/2010/main" val="26369687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8181F-D9AC-DCA5-F3ED-3BCC8D421304}"/>
              </a:ext>
            </a:extLst>
          </p:cNvPr>
          <p:cNvSpPr>
            <a:spLocks noGrp="1"/>
          </p:cNvSpPr>
          <p:nvPr>
            <p:ph type="title"/>
          </p:nvPr>
        </p:nvSpPr>
        <p:spPr/>
        <p:txBody>
          <a:bodyPr/>
          <a:lstStyle/>
          <a:p>
            <a:r>
              <a:rPr lang="en-IN" dirty="0"/>
              <a:t>  Literature survey</a:t>
            </a:r>
          </a:p>
        </p:txBody>
      </p:sp>
      <p:sp>
        <p:nvSpPr>
          <p:cNvPr id="3" name="Content Placeholder 2">
            <a:extLst>
              <a:ext uri="{FF2B5EF4-FFF2-40B4-BE49-F238E27FC236}">
                <a16:creationId xmlns:a16="http://schemas.microsoft.com/office/drawing/2014/main" id="{4C75FF6D-6FDD-ED27-FA37-F69271FCE379}"/>
              </a:ext>
            </a:extLst>
          </p:cNvPr>
          <p:cNvSpPr>
            <a:spLocks noGrp="1"/>
          </p:cNvSpPr>
          <p:nvPr>
            <p:ph idx="1"/>
          </p:nvPr>
        </p:nvSpPr>
        <p:spPr>
          <a:xfrm>
            <a:off x="206432" y="1097279"/>
            <a:ext cx="11779135" cy="5394960"/>
          </a:xfrm>
        </p:spPr>
        <p:txBody>
          <a:bodyPr/>
          <a:lstStyle/>
          <a:p>
            <a:pPr marL="342900" indent="-342900"/>
            <a:r>
              <a:rPr lang="en-IN" sz="2400" kern="100" dirty="0">
                <a:solidFill>
                  <a:srgbClr val="000000"/>
                </a:solidFill>
                <a:effectLst/>
                <a:latin typeface="Times New Roman" panose="02020603050405020304" pitchFamily="18" charset="0"/>
                <a:ea typeface="Times New Roman" panose="02020603050405020304" pitchFamily="18" charset="0"/>
              </a:rPr>
              <a:t>The concept of backward privacy for searchable encryption is examined for the first time in the study by R. Bost and </a:t>
            </a:r>
            <a:r>
              <a:rPr lang="en-IN" sz="2400" kern="100" dirty="0" err="1">
                <a:solidFill>
                  <a:srgbClr val="000000"/>
                </a:solidFill>
                <a:effectLst/>
                <a:latin typeface="Times New Roman" panose="02020603050405020304" pitchFamily="18" charset="0"/>
                <a:ea typeface="Times New Roman" panose="02020603050405020304" pitchFamily="18" charset="0"/>
              </a:rPr>
              <a:t>B.Minaud</a:t>
            </a:r>
            <a:r>
              <a:rPr lang="en-IN" sz="2400" kern="100" dirty="0">
                <a:solidFill>
                  <a:srgbClr val="000000"/>
                </a:solidFill>
                <a:effectLst/>
                <a:latin typeface="Times New Roman" panose="02020603050405020304" pitchFamily="18" charset="0"/>
                <a:ea typeface="Times New Roman" panose="02020603050405020304" pitchFamily="18" charset="0"/>
              </a:rPr>
              <a:t> [5]. Following the theoretical definitions of several flavours of backward privacy, we propose multiple strategies with varied efficiency trade-offs that achieve both forward and backward privacy. Importantly, our constructs depend on primitives like puncturable encryption schemes and limited pseudo-random functions.</a:t>
            </a:r>
          </a:p>
          <a:p>
            <a:pPr marL="342900" indent="-342900" algn="just">
              <a:buFont typeface="Wingdings" panose="05000000000000000000" pitchFamily="2" charset="2"/>
              <a:buChar char="Ø"/>
            </a:pP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739397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C033D2-EE23-1FCB-6E54-9CE6C0D5E165}"/>
              </a:ext>
            </a:extLst>
          </p:cNvPr>
          <p:cNvSpPr>
            <a:spLocks noGrp="1"/>
          </p:cNvSpPr>
          <p:nvPr>
            <p:ph type="title"/>
          </p:nvPr>
        </p:nvSpPr>
        <p:spPr/>
        <p:txBody>
          <a:bodyPr/>
          <a:lstStyle/>
          <a:p>
            <a:pPr algn="ctr"/>
            <a:r>
              <a:rPr lang="en-US" dirty="0"/>
              <a:t>Existing System</a:t>
            </a:r>
            <a:endParaRPr lang="en-IN" dirty="0"/>
          </a:p>
        </p:txBody>
      </p:sp>
      <p:sp>
        <p:nvSpPr>
          <p:cNvPr id="3" name="Content Placeholder 2">
            <a:extLst>
              <a:ext uri="{FF2B5EF4-FFF2-40B4-BE49-F238E27FC236}">
                <a16:creationId xmlns:a16="http://schemas.microsoft.com/office/drawing/2014/main" id="{AA11EE8A-B72C-0ED9-27DC-BB0A67952F50}"/>
              </a:ext>
            </a:extLst>
          </p:cNvPr>
          <p:cNvSpPr>
            <a:spLocks noGrp="1"/>
          </p:cNvSpPr>
          <p:nvPr>
            <p:ph idx="1"/>
          </p:nvPr>
        </p:nvSpPr>
        <p:spPr/>
        <p:txBody>
          <a:bodyPr>
            <a:normAutofit fontScale="40000" lnSpcReduction="20000"/>
          </a:bodyPr>
          <a:lstStyle/>
          <a:p>
            <a:pPr marL="0" indent="0">
              <a:buNone/>
            </a:pPr>
            <a:r>
              <a:rPr lang="en-US" sz="3400" dirty="0"/>
              <a:t>      </a:t>
            </a:r>
          </a:p>
          <a:p>
            <a:pPr marL="0" indent="0">
              <a:lnSpc>
                <a:spcPct val="120000"/>
              </a:lnSpc>
              <a:buNone/>
            </a:pPr>
            <a:r>
              <a:rPr lang="en-US" sz="3400" dirty="0"/>
              <a:t>      </a:t>
            </a:r>
            <a:r>
              <a:rPr lang="en-US" sz="6000" dirty="0"/>
              <a:t>In the current system, cryptography techniques are utilized for data storage. This involves the utilization of cipher text to store the encrypted data. The encryption process involves the application of a single encryption technique. In ABE schemes, all files undergo encryption using a master public key. However, unlike traditional public key cryptosystems, the resulting ciphertext is restricted by a policy. In addition, each user possesses a unique secret key associated with their respective attributes, such as their id, age, organization, etc. Consequently, decryption of a file is feasible only if the user's attributes satisfy the policy linked to the ciphertext. Nonetheless, employing an asymmetric encryption scheme to encrypt large amounts of data proves to be relatively inefficient.</a:t>
            </a:r>
          </a:p>
          <a:p>
            <a:pPr marL="0" indent="0">
              <a:buNone/>
            </a:pPr>
            <a:endParaRPr lang="en-IN" sz="6000" b="1" dirty="0"/>
          </a:p>
          <a:p>
            <a:pPr marL="0" indent="0">
              <a:buNone/>
            </a:pPr>
            <a:r>
              <a:rPr lang="en-IN" sz="6000" b="1" dirty="0"/>
              <a:t>Disadvantages:</a:t>
            </a:r>
          </a:p>
          <a:p>
            <a:pPr>
              <a:buFont typeface="Arial" panose="020B0604020202020204" pitchFamily="34" charset="0"/>
              <a:buChar char="•"/>
            </a:pPr>
            <a:r>
              <a:rPr lang="en-IN" sz="6000" dirty="0">
                <a:effectLst/>
                <a:ea typeface="Calibri" panose="020F0502020204030204" pitchFamily="34" charset="0"/>
              </a:rPr>
              <a:t>Using single encryption key  only.</a:t>
            </a:r>
          </a:p>
          <a:p>
            <a:pPr>
              <a:buFont typeface="Arial" panose="020B0604020202020204" pitchFamily="34" charset="0"/>
              <a:buChar char="•"/>
            </a:pPr>
            <a:r>
              <a:rPr lang="en-IN" sz="6000" dirty="0">
                <a:effectLst/>
                <a:latin typeface="Times New Roman" panose="02020603050405020304" pitchFamily="18" charset="0"/>
                <a:ea typeface="Calibri" panose="020F0502020204030204" pitchFamily="34" charset="0"/>
                <a:cs typeface="Times New Roman" panose="02020603050405020304" pitchFamily="18" charset="0"/>
              </a:rPr>
              <a:t>Data encryption using </a:t>
            </a:r>
            <a:r>
              <a:rPr lang="en-IN" sz="6000">
                <a:effectLst/>
                <a:latin typeface="Times New Roman" panose="02020603050405020304" pitchFamily="18" charset="0"/>
                <a:ea typeface="Calibri" panose="020F0502020204030204" pitchFamily="34" charset="0"/>
                <a:cs typeface="Times New Roman" panose="02020603050405020304" pitchFamily="18" charset="0"/>
              </a:rPr>
              <a:t>ABE only.</a:t>
            </a:r>
            <a:endParaRPr lang="en-IN" sz="6000" dirty="0">
              <a:effectLst/>
              <a:latin typeface="Calibri" panose="020F0502020204030204" pitchFamily="34" charset="0"/>
              <a:ea typeface="Calibri" panose="020F0502020204030204" pitchFamily="34" charset="0"/>
              <a:cs typeface="Times New Roman" panose="02020603050405020304" pitchFamily="18" charset="0"/>
            </a:endParaRPr>
          </a:p>
          <a:p>
            <a:pPr>
              <a:buFont typeface="Arial" panose="020B0604020202020204" pitchFamily="34" charset="0"/>
              <a:buChar char="•"/>
            </a:pPr>
            <a:endParaRPr lang="en-IN" sz="6000" dirty="0">
              <a:effectLst/>
              <a:ea typeface="Calibri" panose="020F0502020204030204" pitchFamily="34" charset="0"/>
            </a:endParaRPr>
          </a:p>
          <a:p>
            <a:pPr>
              <a:buFont typeface="Arial" panose="020B0604020202020204" pitchFamily="34" charset="0"/>
              <a:buChar char="•"/>
            </a:pPr>
            <a:endParaRPr lang="en-US" sz="2400" dirty="0"/>
          </a:p>
        </p:txBody>
      </p:sp>
    </p:spTree>
    <p:extLst>
      <p:ext uri="{BB962C8B-B14F-4D97-AF65-F5344CB8AC3E}">
        <p14:creationId xmlns:p14="http://schemas.microsoft.com/office/powerpoint/2010/main" val="1520325538"/>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8970</TotalTime>
  <Words>2093</Words>
  <Application>Microsoft Office PowerPoint</Application>
  <PresentationFormat>Widescreen</PresentationFormat>
  <Paragraphs>185</Paragraphs>
  <Slides>36</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36</vt:i4>
      </vt:variant>
    </vt:vector>
  </HeadingPairs>
  <TitlesOfParts>
    <vt:vector size="42" baseType="lpstr">
      <vt:lpstr>Arial</vt:lpstr>
      <vt:lpstr>Calibri</vt:lpstr>
      <vt:lpstr>Courier New</vt:lpstr>
      <vt:lpstr>Times New Roman</vt:lpstr>
      <vt:lpstr>Wingdings</vt:lpstr>
      <vt:lpstr>Custom Design</vt:lpstr>
      <vt:lpstr>PowerPoint Presentation</vt:lpstr>
      <vt:lpstr>Comments</vt:lpstr>
      <vt:lpstr>Contents</vt:lpstr>
      <vt:lpstr>Abstract</vt:lpstr>
      <vt:lpstr>Introduction</vt:lpstr>
      <vt:lpstr>  Literature survey</vt:lpstr>
      <vt:lpstr>  Literature survey</vt:lpstr>
      <vt:lpstr>  Literature survey</vt:lpstr>
      <vt:lpstr>Existing System</vt:lpstr>
      <vt:lpstr>Proposed System</vt:lpstr>
      <vt:lpstr>Proposed System</vt:lpstr>
      <vt:lpstr>Planning</vt:lpstr>
      <vt:lpstr>Planning</vt:lpstr>
      <vt:lpstr>Planning</vt:lpstr>
      <vt:lpstr>Planning</vt:lpstr>
      <vt:lpstr>Planning</vt:lpstr>
      <vt:lpstr>Planning</vt:lpstr>
      <vt:lpstr>Planning</vt:lpstr>
      <vt:lpstr>Design - ER Diagram</vt:lpstr>
      <vt:lpstr>Design - Use Case Diagram</vt:lpstr>
      <vt:lpstr>Design - Activity Diagram </vt:lpstr>
      <vt:lpstr>Design - Sequence Diagram</vt:lpstr>
      <vt:lpstr>Design - System Architecture</vt:lpstr>
      <vt:lpstr>Implementation</vt:lpstr>
      <vt:lpstr>Implementation</vt:lpstr>
      <vt:lpstr>Implementation</vt:lpstr>
      <vt:lpstr>Implementation</vt:lpstr>
      <vt:lpstr>Implementation</vt:lpstr>
      <vt:lpstr>Implementation</vt:lpstr>
      <vt:lpstr>Implementation</vt:lpstr>
      <vt:lpstr>Implementation</vt:lpstr>
      <vt:lpstr>Research Paper</vt:lpstr>
      <vt:lpstr>Acknowledgement</vt:lpstr>
      <vt:lpstr>References</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venkatesh k</dc:creator>
  <cp:lastModifiedBy>Talanki Harsha Sri</cp:lastModifiedBy>
  <cp:revision>196</cp:revision>
  <dcterms:created xsi:type="dcterms:W3CDTF">2019-06-11T05:35:00Z</dcterms:created>
  <dcterms:modified xsi:type="dcterms:W3CDTF">2024-03-17T13:12:31Z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B145199D08B64BC29E291925B1B5F72E</vt:lpwstr>
  </property>
  <property fmtid="{D5CDD505-2E9C-101B-9397-08002B2CF9AE}" pid="3" name="KSOProductBuildVer">
    <vt:lpwstr>1033-11.2.0.11254</vt:lpwstr>
  </property>
</Properties>
</file>